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3851671" y="6679406"/>
            <a:ext cx="16689508" cy="182"/>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3" name="Title Text"/>
          <p:cNvSpPr txBox="1"/>
          <p:nvPr>
            <p:ph type="title"/>
          </p:nvPr>
        </p:nvSpPr>
        <p:spPr>
          <a:xfrm>
            <a:off x="3851671" y="1857375"/>
            <a:ext cx="16680658" cy="4464844"/>
          </a:xfrm>
          <a:prstGeom prst="rect">
            <a:avLst/>
          </a:prstGeom>
        </p:spPr>
        <p:txBody>
          <a:bodyPr/>
          <a:lstStyle/>
          <a:p>
            <a:pPr/>
            <a:r>
              <a:t>Title Text</a:t>
            </a:r>
          </a:p>
        </p:txBody>
      </p:sp>
      <p:sp>
        <p:nvSpPr>
          <p:cNvPr id="14" name="Body Level One…"/>
          <p:cNvSpPr txBox="1"/>
          <p:nvPr>
            <p:ph type="body" sz="quarter" idx="1"/>
          </p:nvPr>
        </p:nvSpPr>
        <p:spPr>
          <a:xfrm>
            <a:off x="3851671" y="7054453"/>
            <a:ext cx="16680658" cy="1428751"/>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2" name="–Johnny Appleseed"/>
          <p:cNvSpPr txBox="1"/>
          <p:nvPr>
            <p:ph type="body" sz="quarter" idx="13"/>
          </p:nvPr>
        </p:nvSpPr>
        <p:spPr>
          <a:xfrm>
            <a:off x="4833937" y="8947546"/>
            <a:ext cx="14716126" cy="698501"/>
          </a:xfrm>
          <a:prstGeom prst="rect">
            <a:avLst/>
          </a:prstGeom>
        </p:spPr>
        <p:txBody>
          <a:bodyPr>
            <a:spAutoFit/>
          </a:bodyPr>
          <a:lstStyle>
            <a:lvl1pPr marL="0" indent="0" algn="ctr" defTabSz="642937">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03" name="“Type a quote here.”"/>
          <p:cNvSpPr txBox="1"/>
          <p:nvPr>
            <p:ph type="body" sz="quarter" idx="14"/>
          </p:nvPr>
        </p:nvSpPr>
        <p:spPr>
          <a:xfrm>
            <a:off x="4833937" y="6034881"/>
            <a:ext cx="14716126" cy="1003301"/>
          </a:xfrm>
          <a:prstGeom prst="rect">
            <a:avLst/>
          </a:prstGeom>
        </p:spPr>
        <p:txBody>
          <a:bodyPr anchor="ctr">
            <a:spAutoFit/>
          </a:bodyPr>
          <a:lstStyle>
            <a:lvl1pPr marL="0" indent="0" algn="ctr" defTabSz="642937">
              <a:spcBef>
                <a:spcPts val="3300"/>
              </a:spcBef>
              <a:buSzTx/>
              <a:buFontTx/>
              <a:buNone/>
              <a:defRPr sz="5600">
                <a:solidFill>
                  <a:srgbClr val="747474"/>
                </a:solidFill>
              </a:defRPr>
            </a:lvl1pPr>
          </a:lstStyle>
          <a:p>
            <a:pPr/>
            <a:r>
              <a:t>“Type a quote here.”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1" name="Image"/>
          <p:cNvSpPr/>
          <p:nvPr>
            <p:ph type="pic" idx="13"/>
          </p:nvPr>
        </p:nvSpPr>
        <p:spPr>
          <a:xfrm>
            <a:off x="3048000" y="0"/>
            <a:ext cx="18288000" cy="13716000"/>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13656469" y="11215686"/>
            <a:ext cx="1" cy="2000431"/>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23" name="Image"/>
          <p:cNvSpPr/>
          <p:nvPr>
            <p:ph type="pic" idx="13"/>
          </p:nvPr>
        </p:nvSpPr>
        <p:spPr>
          <a:xfrm>
            <a:off x="3048000" y="0"/>
            <a:ext cx="18288000" cy="10679907"/>
          </a:xfrm>
          <a:prstGeom prst="rect">
            <a:avLst/>
          </a:prstGeom>
        </p:spPr>
        <p:txBody>
          <a:bodyPr lIns="91439" tIns="45719" rIns="91439" bIns="45719">
            <a:noAutofit/>
          </a:bodyPr>
          <a:lstStyle/>
          <a:p>
            <a:pPr/>
          </a:p>
        </p:txBody>
      </p:sp>
      <p:sp>
        <p:nvSpPr>
          <p:cNvPr id="24" name="Title Text"/>
          <p:cNvSpPr txBox="1"/>
          <p:nvPr>
            <p:ph type="title"/>
          </p:nvPr>
        </p:nvSpPr>
        <p:spPr>
          <a:xfrm>
            <a:off x="5030390" y="10947796"/>
            <a:ext cx="8143876" cy="2393158"/>
          </a:xfrm>
          <a:prstGeom prst="rect">
            <a:avLst/>
          </a:prstGeom>
        </p:spPr>
        <p:txBody>
          <a:bodyPr anchor="ctr"/>
          <a:lstStyle>
            <a:lvl1pPr algn="r"/>
          </a:lstStyle>
          <a:p>
            <a:pPr/>
            <a:r>
              <a:t>Title Text</a:t>
            </a:r>
          </a:p>
        </p:txBody>
      </p:sp>
      <p:sp>
        <p:nvSpPr>
          <p:cNvPr id="25" name="Body Level One…"/>
          <p:cNvSpPr txBox="1"/>
          <p:nvPr>
            <p:ph type="body" sz="quarter" idx="1"/>
          </p:nvPr>
        </p:nvSpPr>
        <p:spPr>
          <a:xfrm>
            <a:off x="14085093" y="11912203"/>
            <a:ext cx="6965157" cy="714376"/>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3851671" y="4625578"/>
            <a:ext cx="16680658" cy="4464844"/>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3851671" y="6840140"/>
            <a:ext cx="7501607" cy="59"/>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42" name="Image"/>
          <p:cNvSpPr/>
          <p:nvPr>
            <p:ph type="pic" sz="half" idx="13"/>
          </p:nvPr>
        </p:nvSpPr>
        <p:spPr>
          <a:xfrm>
            <a:off x="12192000" y="0"/>
            <a:ext cx="9144000" cy="13716000"/>
          </a:xfrm>
          <a:prstGeom prst="rect">
            <a:avLst/>
          </a:prstGeom>
        </p:spPr>
        <p:txBody>
          <a:bodyPr lIns="91439" tIns="45719" rIns="91439" bIns="45719">
            <a:noAutofit/>
          </a:bodyPr>
          <a:lstStyle/>
          <a:p>
            <a:pPr/>
          </a:p>
        </p:txBody>
      </p:sp>
      <p:sp>
        <p:nvSpPr>
          <p:cNvPr id="43" name="Title Text"/>
          <p:cNvSpPr txBox="1"/>
          <p:nvPr>
            <p:ph type="title"/>
          </p:nvPr>
        </p:nvSpPr>
        <p:spPr>
          <a:xfrm>
            <a:off x="3851671" y="2018109"/>
            <a:ext cx="7500939" cy="4464845"/>
          </a:xfrm>
          <a:prstGeom prst="rect">
            <a:avLst/>
          </a:prstGeom>
        </p:spPr>
        <p:txBody>
          <a:bodyPr/>
          <a:lstStyle/>
          <a:p>
            <a:pPr/>
            <a:r>
              <a:t>Title Text</a:t>
            </a:r>
          </a:p>
        </p:txBody>
      </p:sp>
      <p:sp>
        <p:nvSpPr>
          <p:cNvPr id="44" name="Body Level One…"/>
          <p:cNvSpPr txBox="1"/>
          <p:nvPr>
            <p:ph type="body" sz="quarter" idx="1"/>
          </p:nvPr>
        </p:nvSpPr>
        <p:spPr>
          <a:xfrm>
            <a:off x="3851671" y="7215187"/>
            <a:ext cx="7500939" cy="4464845"/>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60" name="Line"/>
          <p:cNvSpPr/>
          <p:nvPr/>
        </p:nvSpPr>
        <p:spPr>
          <a:xfrm flipV="1">
            <a:off x="2637537" y="2768384"/>
            <a:ext cx="19261402" cy="1"/>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61" name="Title Text"/>
          <p:cNvSpPr txBox="1"/>
          <p:nvPr>
            <p:ph type="title"/>
          </p:nvPr>
        </p:nvSpPr>
        <p:spPr>
          <a:xfrm>
            <a:off x="2522405" y="464343"/>
            <a:ext cx="19339190" cy="1964532"/>
          </a:xfrm>
          <a:prstGeom prst="rect">
            <a:avLst/>
          </a:prstGeom>
        </p:spPr>
        <p:txBody>
          <a:bodyPr/>
          <a:lstStyle/>
          <a:p>
            <a:pPr/>
            <a:r>
              <a:t>Title Text</a:t>
            </a:r>
          </a:p>
        </p:txBody>
      </p:sp>
      <p:sp>
        <p:nvSpPr>
          <p:cNvPr id="62" name="Body Level One…"/>
          <p:cNvSpPr txBox="1"/>
          <p:nvPr>
            <p:ph type="body" idx="1"/>
          </p:nvPr>
        </p:nvSpPr>
        <p:spPr>
          <a:xfrm>
            <a:off x="2561299" y="3125390"/>
            <a:ext cx="19261402" cy="937617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0" name="Line"/>
          <p:cNvSpPr/>
          <p:nvPr/>
        </p:nvSpPr>
        <p:spPr>
          <a:xfrm>
            <a:off x="3851671" y="2768203"/>
            <a:ext cx="7134460" cy="186"/>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71" name="Image"/>
          <p:cNvSpPr/>
          <p:nvPr>
            <p:ph type="pic" sz="half" idx="13"/>
          </p:nvPr>
        </p:nvSpPr>
        <p:spPr>
          <a:xfrm>
            <a:off x="12192000" y="0"/>
            <a:ext cx="9144000" cy="13716000"/>
          </a:xfrm>
          <a:prstGeom prst="rect">
            <a:avLst/>
          </a:prstGeom>
        </p:spPr>
        <p:txBody>
          <a:bodyPr lIns="91439" tIns="45719" rIns="91439" bIns="45719">
            <a:noAutofit/>
          </a:bodyPr>
          <a:lstStyle/>
          <a:p>
            <a:pPr/>
          </a:p>
        </p:txBody>
      </p:sp>
      <p:sp>
        <p:nvSpPr>
          <p:cNvPr id="72" name="Title Text"/>
          <p:cNvSpPr txBox="1"/>
          <p:nvPr>
            <p:ph type="title"/>
          </p:nvPr>
        </p:nvSpPr>
        <p:spPr>
          <a:xfrm>
            <a:off x="3851671" y="464343"/>
            <a:ext cx="7143751" cy="1964532"/>
          </a:xfrm>
          <a:prstGeom prst="rect">
            <a:avLst/>
          </a:prstGeom>
        </p:spPr>
        <p:txBody>
          <a:bodyPr/>
          <a:lstStyle/>
          <a:p>
            <a:pPr/>
            <a:r>
              <a:t>Title Text</a:t>
            </a:r>
          </a:p>
        </p:txBody>
      </p:sp>
      <p:sp>
        <p:nvSpPr>
          <p:cNvPr id="73" name="Body Level One…"/>
          <p:cNvSpPr txBox="1"/>
          <p:nvPr>
            <p:ph type="body" sz="half" idx="1"/>
          </p:nvPr>
        </p:nvSpPr>
        <p:spPr>
          <a:xfrm>
            <a:off x="3851671" y="3125390"/>
            <a:ext cx="7143751" cy="9376173"/>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787400" indent="-457200">
              <a:spcBef>
                <a:spcPts val="4200"/>
              </a:spcBef>
              <a:defRPr sz="3600">
                <a:latin typeface="Helvetica Neue"/>
                <a:ea typeface="Helvetica Neue"/>
                <a:cs typeface="Helvetica Neue"/>
                <a:sym typeface="Helvetica Neue"/>
              </a:defRPr>
            </a:lvl2pPr>
            <a:lvl3pPr marL="1117600" indent="-457200">
              <a:spcBef>
                <a:spcPts val="4200"/>
              </a:spcBef>
              <a:defRPr sz="3600">
                <a:latin typeface="Helvetica Neue"/>
                <a:ea typeface="Helvetica Neue"/>
                <a:cs typeface="Helvetica Neue"/>
                <a:sym typeface="Helvetica Neue"/>
              </a:defRPr>
            </a:lvl3pPr>
            <a:lvl4pPr marL="1447800" indent="-457200">
              <a:spcBef>
                <a:spcPts val="4200"/>
              </a:spcBef>
              <a:defRPr sz="3600">
                <a:latin typeface="Helvetica Neue"/>
                <a:ea typeface="Helvetica Neue"/>
                <a:cs typeface="Helvetica Neue"/>
                <a:sym typeface="Helvetica Neue"/>
              </a:defRPr>
            </a:lvl4pPr>
            <a:lvl5pPr marL="1778000" indent="-457200">
              <a:spcBef>
                <a:spcPts val="4200"/>
              </a:spcBef>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xfrm>
            <a:off x="3766232" y="12942938"/>
            <a:ext cx="409779" cy="415875"/>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1" name="Body Level One…"/>
          <p:cNvSpPr txBox="1"/>
          <p:nvPr>
            <p:ph type="body" idx="1"/>
          </p:nvPr>
        </p:nvSpPr>
        <p:spPr>
          <a:xfrm>
            <a:off x="4298156" y="1250156"/>
            <a:ext cx="15769829" cy="1119782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9" name="Line"/>
          <p:cNvSpPr/>
          <p:nvPr/>
        </p:nvSpPr>
        <p:spPr>
          <a:xfrm flipH="1">
            <a:off x="15781732" y="714375"/>
            <a:ext cx="180" cy="11215731"/>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90" name="Line"/>
          <p:cNvSpPr/>
          <p:nvPr/>
        </p:nvSpPr>
        <p:spPr>
          <a:xfrm>
            <a:off x="15781729" y="6277570"/>
            <a:ext cx="4849457" cy="59"/>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91" name="Image"/>
          <p:cNvSpPr/>
          <p:nvPr>
            <p:ph type="pic" sz="quarter" idx="13"/>
          </p:nvPr>
        </p:nvSpPr>
        <p:spPr>
          <a:xfrm>
            <a:off x="16013906" y="6500812"/>
            <a:ext cx="4607720" cy="5429251"/>
          </a:xfrm>
          <a:prstGeom prst="rect">
            <a:avLst/>
          </a:prstGeom>
        </p:spPr>
        <p:txBody>
          <a:bodyPr lIns="91439" tIns="45719" rIns="91439" bIns="45719">
            <a:noAutofit/>
          </a:bodyPr>
          <a:lstStyle/>
          <a:p>
            <a:pPr/>
          </a:p>
        </p:txBody>
      </p:sp>
      <p:sp>
        <p:nvSpPr>
          <p:cNvPr id="92" name="Image"/>
          <p:cNvSpPr/>
          <p:nvPr>
            <p:ph type="pic" sz="quarter" idx="14"/>
          </p:nvPr>
        </p:nvSpPr>
        <p:spPr>
          <a:xfrm>
            <a:off x="16013906" y="714375"/>
            <a:ext cx="4607719" cy="5339954"/>
          </a:xfrm>
          <a:prstGeom prst="rect">
            <a:avLst/>
          </a:prstGeom>
        </p:spPr>
        <p:txBody>
          <a:bodyPr lIns="91439" tIns="45719" rIns="91439" bIns="45719">
            <a:noAutofit/>
          </a:bodyPr>
          <a:lstStyle/>
          <a:p>
            <a:pPr/>
          </a:p>
        </p:txBody>
      </p:sp>
      <p:sp>
        <p:nvSpPr>
          <p:cNvPr id="93" name="Image"/>
          <p:cNvSpPr/>
          <p:nvPr>
            <p:ph type="pic" sz="half" idx="15"/>
          </p:nvPr>
        </p:nvSpPr>
        <p:spPr>
          <a:xfrm>
            <a:off x="3780234" y="714375"/>
            <a:ext cx="11769329" cy="11215688"/>
          </a:xfrm>
          <a:prstGeom prst="rect">
            <a:avLst/>
          </a:prstGeom>
        </p:spPr>
        <p:txBody>
          <a:bodyPr lIns="91439" tIns="45719" rIns="91439" bIns="45719">
            <a:noAutofit/>
          </a:bodyPr>
          <a:lstStyle/>
          <a:p>
            <a:pPr/>
          </a:p>
        </p:txBody>
      </p:sp>
      <p:sp>
        <p:nvSpPr>
          <p:cNvPr id="94" name="Body Level One…"/>
          <p:cNvSpPr txBox="1"/>
          <p:nvPr>
            <p:ph type="body" sz="quarter" idx="1"/>
          </p:nvPr>
        </p:nvSpPr>
        <p:spPr>
          <a:xfrm>
            <a:off x="3780234" y="12180093"/>
            <a:ext cx="11769329" cy="1321595"/>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3851671" y="2768203"/>
            <a:ext cx="16689524" cy="182"/>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3" name="Title Text"/>
          <p:cNvSpPr txBox="1"/>
          <p:nvPr>
            <p:ph type="title"/>
          </p:nvPr>
        </p:nvSpPr>
        <p:spPr>
          <a:xfrm>
            <a:off x="3851671" y="464343"/>
            <a:ext cx="16680658" cy="196453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r>
              <a:t>Title Text</a:t>
            </a:r>
          </a:p>
        </p:txBody>
      </p:sp>
      <p:sp>
        <p:nvSpPr>
          <p:cNvPr id="4" name="Body Level One…"/>
          <p:cNvSpPr txBox="1"/>
          <p:nvPr>
            <p:ph type="body" idx="1"/>
          </p:nvPr>
        </p:nvSpPr>
        <p:spPr>
          <a:xfrm>
            <a:off x="3851671" y="3125390"/>
            <a:ext cx="16680658" cy="93761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0329146" y="12942938"/>
            <a:ext cx="409779" cy="415875"/>
          </a:xfrm>
          <a:prstGeom prst="rect">
            <a:avLst/>
          </a:prstGeom>
          <a:ln w="12700">
            <a:miter lim="400000"/>
          </a:ln>
        </p:spPr>
        <p:txBody>
          <a:bodyPr wrap="none" lIns="71437" tIns="71437" rIns="71437" bIns="71437"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1pPr>
      <a:lvl2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2pPr>
      <a:lvl3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3pPr>
      <a:lvl4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4pPr>
      <a:lvl5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5pPr>
      <a:lvl6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6pPr>
      <a:lvl7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7pPr>
      <a:lvl8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8pPr>
      <a:lvl9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9pPr>
    </p:titleStyle>
    <p:bodyStyle>
      <a:lvl1pPr marL="6350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1pPr>
      <a:lvl2pPr marL="10922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2pPr>
      <a:lvl3pPr marL="15494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3pPr>
      <a:lvl4pPr marL="20066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4pPr>
      <a:lvl5pPr marL="24638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5pPr>
      <a:lvl6pPr marL="29210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6pPr>
      <a:lvl7pPr marL="33782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7pPr>
      <a:lvl8pPr marL="38354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8pPr>
      <a:lvl9pPr marL="42926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9pPr>
    </p:bodyStyle>
    <p:otherStyle>
      <a:lvl1pPr marL="0" marR="0" indent="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nih.gov"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org" TargetMode="External"/><Relationship Id="rId3" Type="http://schemas.openxmlformats.org/officeDocument/2006/relationships/hyperlink" Target="http://openscience.org/what-exactly-is-open-science/"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Open_research" TargetMode="External"/><Relationship Id="rId3" Type="http://schemas.openxmlformats.org/officeDocument/2006/relationships/hyperlink" Target="https://en.wikipedia.org/wiki/Open_access" TargetMode="External"/><Relationship Id="rId4" Type="http://schemas.openxmlformats.org/officeDocument/2006/relationships/hyperlink" Target="https://en.wikipedia.org/wiki/Open_notebook_science"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ranslate.googleusercontent.com/translate_c?depth=1&amp;hl=en&amp;ie=UTF8&amp;prev=_t&amp;rurl=translate.google.com&amp;sl=auto&amp;sp=nmt4&amp;tl=en&amp;u=http://know-center.tugraz.at/download_extern/papers/open_science.pdf&amp;xid=17259,15700022,15700124,15700149,15700186,15700191,15700201,15700214&amp;usg=ALkJrhhvIYih4VWc5G-kjXimOsWq7DiEkw" TargetMode="External"/><Relationship Id="rId3" Type="http://schemas.openxmlformats.org/officeDocument/2006/relationships/hyperlink" Target="https://translate.googleusercontent.com/translate_c?depth=1&amp;hl=en&amp;ie=UTF8&amp;prev=_t&amp;rurl=translate.google.com&amp;sl=auto&amp;sp=nmt4&amp;tl=en&amp;u=http://science20.wordpress.com/about/&amp;xid=17259,15700022,15700124,15700149,15700186,15700191,15700201,15700214&amp;usg=ALkJrhh6cP74nTjO4WEHsigZUPvM0xgrLg"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ASAP.org"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translate.googleusercontent.com/translate_c?depth=1&amp;hl=en&amp;ie=UTF8&amp;prev=_t&amp;rurl=translate.google.com&amp;sl=auto&amp;sp=nmt4&amp;tl=en&amp;u=http://michaelnielsen.org/blog/open-science-2/&amp;xid=17259,15700022,15700124,15700149,15700186,15700191,15700201,15700214&amp;usg=ALkJrhhH0SzzgqBk7_fv_XjEdbzdEnKhoQ"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org/what-exactly-is-open-science/"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org/what-exactly-is-open-science/"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fosterscience.eu"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dge.org/response-detail/25340"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odden.net/icerm_report.pdf"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odden.net/icerm_report.pdf"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papers.ssrn.com/sol3/papers.cfm?abstract_id=1362040" TargetMode="External"/><Relationship Id="rId3" Type="http://schemas.openxmlformats.org/officeDocument/2006/relationships/hyperlink" Target="http://creativecommons.org/licenses/by/4.0/" TargetMode="External"/><Relationship Id="rId4" Type="http://schemas.openxmlformats.org/officeDocument/2006/relationships/hyperlink" Target="http://opensource.org/licenses/MIT" TargetMode="External"/><Relationship Id="rId5" Type="http://schemas.openxmlformats.org/officeDocument/2006/relationships/hyperlink" Target="https://creativecommons.org/publicdomain/zero/1.0/" TargetMode="External"/><Relationship Id="rId6" Type="http://schemas.openxmlformats.org/officeDocument/2006/relationships/hyperlink" Target="https://en.wikipedia.org/wiki/Digital_object_identifier" TargetMode="External"/><Relationship Id="rId7" Type="http://schemas.openxmlformats.org/officeDocument/2006/relationships/hyperlink" Target="http://figshare.com/" TargetMode="External"/><Relationship Id="rId8" Type="http://schemas.openxmlformats.org/officeDocument/2006/relationships/hyperlink" Target="https://zenodo.org/" TargetMode="External"/><Relationship Id="rId9" Type="http://schemas.openxmlformats.org/officeDocument/2006/relationships/hyperlink" Target="http://researchcompendia.org/"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stanford.edu/~vcs/papers/CiSE2012-LMS.pdf"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nih.gov/research-training/rigor-reproducibility"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nigms.nih.gov/training/pages/clearinghouse-for-training-modules-to-enhance-data-reproducibility.aspx" TargetMode="External"/></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revention.nih.gov/resources-for-researchers/nih-methods-training/grt#part1" TargetMode="External"/><Relationship Id="rId3" Type="http://schemas.openxmlformats.org/officeDocument/2006/relationships/hyperlink" Target="https://prevention.nih.gov/education-training/pragmatic-and-group-randomized-trials-public-health-and-medicine"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nbviewer.jupyter.org/gist/pschloss/9815766/notebook.ipynb"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joss.theoj.org" TargetMode="External"/><Relationship Id="rId3" Type="http://schemas.openxmlformats.org/officeDocument/2006/relationships/hyperlink" Target="https://openresearchsoftware.metajnl.com"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course/open-science-sharing-your-research-with-the-world" TargetMode="External"/><Relationship Id="rId3" Type="http://schemas.openxmlformats.org/officeDocument/2006/relationships/hyperlink" Target="https://www.fosteropenscience.eu/courses"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i.org/10.25490/a97f-egyk"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Robert_K._Merton"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Academic_publishing"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ctrTitle"/>
          </p:nvPr>
        </p:nvSpPr>
        <p:spPr>
          <a:prstGeom prst="rect">
            <a:avLst/>
          </a:prstGeom>
        </p:spPr>
        <p:txBody>
          <a:bodyPr/>
          <a:lstStyle/>
          <a:p>
            <a:pPr/>
            <a:r>
              <a:t>Open and Reproducible Science</a:t>
            </a:r>
          </a:p>
        </p:txBody>
      </p:sp>
      <p:sp>
        <p:nvSpPr>
          <p:cNvPr id="129" name="Subtitle 2"/>
          <p:cNvSpPr txBox="1"/>
          <p:nvPr>
            <p:ph type="subTitle" sz="quarter" idx="1"/>
          </p:nvPr>
        </p:nvSpPr>
        <p:spPr>
          <a:prstGeom prst="rect">
            <a:avLst/>
          </a:prstGeom>
        </p:spPr>
        <p:txBody>
          <a:bodyPr/>
          <a:lstStyle/>
          <a:p>
            <a:pPr/>
            <a:r>
              <a:t>September 24 – 26, 2018</a:t>
            </a:r>
          </a:p>
          <a:p>
            <a:pPr/>
            <a:r>
              <a:t>R. Burke Squires, NIAID (MSC), richard.squires at </a:t>
            </a:r>
            <a:r>
              <a:rPr u="sng">
                <a:hlinkClick r:id="rId2" invalidUrl="" action="" tgtFrame="" tooltip="" history="1" highlightClick="0" endSnd="0"/>
              </a:rPr>
              <a:t>nih.gov</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tle 1"/>
          <p:cNvSpPr txBox="1"/>
          <p:nvPr>
            <p:ph type="title"/>
          </p:nvPr>
        </p:nvSpPr>
        <p:spPr>
          <a:prstGeom prst="rect">
            <a:avLst/>
          </a:prstGeom>
        </p:spPr>
        <p:txBody>
          <a:bodyPr/>
          <a:lstStyle/>
          <a:p>
            <a:pPr/>
            <a:r>
              <a:t>Open Science, 2009</a:t>
            </a:r>
          </a:p>
        </p:txBody>
      </p:sp>
      <p:sp>
        <p:nvSpPr>
          <p:cNvPr id="163" name="Content Placeholder 2"/>
          <p:cNvSpPr txBox="1"/>
          <p:nvPr>
            <p:ph type="body" idx="1"/>
          </p:nvPr>
        </p:nvSpPr>
        <p:spPr>
          <a:prstGeom prst="rect">
            <a:avLst/>
          </a:prstGeom>
        </p:spPr>
        <p:txBody>
          <a:bodyPr/>
          <a:lstStyle/>
          <a:p>
            <a:pPr>
              <a:spcBef>
                <a:spcPts val="1000"/>
              </a:spcBef>
            </a:pPr>
            <a:r>
              <a:t>Dan Gezelter, </a:t>
            </a:r>
            <a:r>
              <a:rPr u="sng">
                <a:hlinkClick r:id="rId2" invalidUrl="" action="" tgtFrame="" tooltip="" history="1" highlightClick="0" endSnd="0"/>
              </a:rPr>
              <a:t>openscience.org</a:t>
            </a:r>
            <a:r>
              <a:t>, 2009:</a:t>
            </a:r>
          </a:p>
          <a:p>
            <a:pPr lvl="1">
              <a:spcBef>
                <a:spcPts val="1000"/>
              </a:spcBef>
            </a:pPr>
            <a:r>
              <a:t>“Open Source, Open Data, Open Access, Open Notebook”</a:t>
            </a:r>
          </a:p>
          <a:p>
            <a:pPr lvl="1">
              <a:spcBef>
                <a:spcPts val="1000"/>
              </a:spcBef>
            </a:pPr>
            <a:r>
              <a:t>Four fundamental goals</a:t>
            </a:r>
          </a:p>
          <a:p>
            <a:pPr lvl="2">
              <a:spcBef>
                <a:spcPts val="1000"/>
              </a:spcBef>
            </a:pPr>
            <a:r>
              <a:t>Transparency in experimental methodology, observation, and collection of data</a:t>
            </a:r>
          </a:p>
          <a:p>
            <a:pPr lvl="2">
              <a:spcBef>
                <a:spcPts val="1000"/>
              </a:spcBef>
            </a:pPr>
            <a:r>
              <a:t>Public availability and reusability of scientific data</a:t>
            </a:r>
          </a:p>
          <a:p>
            <a:pPr lvl="2">
              <a:spcBef>
                <a:spcPts val="1000"/>
              </a:spcBef>
            </a:pPr>
            <a:r>
              <a:t>Public accessibility and transparency of scientific communication</a:t>
            </a:r>
          </a:p>
          <a:p>
            <a:pPr lvl="2">
              <a:spcBef>
                <a:spcPts val="1000"/>
              </a:spcBef>
            </a:pPr>
            <a:r>
              <a:t>Using web-based tools to facilitate scientific collaboration</a:t>
            </a:r>
          </a:p>
        </p:txBody>
      </p:sp>
      <p:sp>
        <p:nvSpPr>
          <p:cNvPr id="164" name="Dan Gazeiter, 2009, http://openscience.org/what-exactly-is-open-science/"/>
          <p:cNvSpPr txBox="1"/>
          <p:nvPr/>
        </p:nvSpPr>
        <p:spPr>
          <a:xfrm>
            <a:off x="3055255" y="13129413"/>
            <a:ext cx="18273490"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1000"/>
              </a:spcBef>
              <a:defRPr sz="2400">
                <a:solidFill>
                  <a:schemeClr val="accent6">
                    <a:hueOff val="141687"/>
                    <a:satOff val="4211"/>
                    <a:lumOff val="-16270"/>
                  </a:schemeClr>
                </a:solidFill>
              </a:defRPr>
            </a:pPr>
            <a:r>
              <a:t>Dan Gazeiter, 2009, </a:t>
            </a:r>
            <a:r>
              <a:rPr u="sng">
                <a:hlinkClick r:id="rId3" invalidUrl="" action="" tgtFrame="" tooltip="" history="1" highlightClick="0" endSnd="0"/>
              </a:rPr>
              <a:t>http://openscience.org/what-exactly-is-open-science/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title"/>
          </p:nvPr>
        </p:nvSpPr>
        <p:spPr>
          <a:prstGeom prst="rect">
            <a:avLst/>
          </a:prstGeom>
        </p:spPr>
        <p:txBody>
          <a:bodyPr/>
          <a:lstStyle/>
          <a:p>
            <a:pPr/>
            <a:r>
              <a:t>Open Science, 2018</a:t>
            </a:r>
          </a:p>
        </p:txBody>
      </p:sp>
      <p:sp>
        <p:nvSpPr>
          <p:cNvPr id="167" name="Content Placeholder 2"/>
          <p:cNvSpPr txBox="1"/>
          <p:nvPr>
            <p:ph type="body" idx="1"/>
          </p:nvPr>
        </p:nvSpPr>
        <p:spPr>
          <a:prstGeom prst="rect">
            <a:avLst/>
          </a:prstGeom>
        </p:spPr>
        <p:txBody>
          <a:bodyPr/>
          <a:lstStyle/>
          <a:p>
            <a:pPr/>
            <a:r>
              <a:t>“Open science is the movement to make scientific research, data and dissemination accessible to all levels of an inquiring society, amateur or professional. It encompasses practices such as publishing </a:t>
            </a:r>
            <a:r>
              <a:rPr>
                <a:hlinkClick r:id="rId2" invalidUrl="" action="" tgtFrame="" tooltip="" history="1" highlightClick="0" endSnd="0"/>
              </a:rPr>
              <a:t>open research</a:t>
            </a:r>
            <a:r>
              <a:t>, campaigning for </a:t>
            </a:r>
            <a:r>
              <a:rPr>
                <a:hlinkClick r:id="rId3" invalidUrl="" action="" tgtFrame="" tooltip="" history="1" highlightClick="0" endSnd="0"/>
              </a:rPr>
              <a:t>open access</a:t>
            </a:r>
            <a:r>
              <a:t>, encouraging scientists to practice </a:t>
            </a:r>
            <a:r>
              <a:rPr>
                <a:hlinkClick r:id="rId4" invalidUrl="" action="" tgtFrame="" tooltip="" history="1" highlightClick="0" endSnd="0"/>
              </a:rPr>
              <a:t>open notebook science</a:t>
            </a:r>
            <a:r>
              <a:t>, and generally making it easier to publish and communicate scientific knowledge.”     - Wikipedia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Screen Shot 2018-09-23 at 8.56.52 PM.png" descr="Screen Shot 2018-09-23 at 8.56.52 PM.png"/>
          <p:cNvPicPr>
            <a:picLocks noChangeAspect="1"/>
          </p:cNvPicPr>
          <p:nvPr>
            <p:ph type="pic" idx="13"/>
          </p:nvPr>
        </p:nvPicPr>
        <p:blipFill>
          <a:blip r:embed="rId2">
            <a:extLst/>
          </a:blip>
          <a:srcRect l="0" t="0" r="0" b="0"/>
          <a:stretch>
            <a:fillRect/>
          </a:stretch>
        </p:blipFill>
        <p:spPr>
          <a:xfrm>
            <a:off x="566507" y="0"/>
            <a:ext cx="23250726" cy="13715847"/>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Screen Shot 2018-09-23 at 9.00.30 PM.png" descr="Screen Shot 2018-09-23 at 9.00.30 PM.png"/>
          <p:cNvPicPr>
            <a:picLocks noChangeAspect="1"/>
          </p:cNvPicPr>
          <p:nvPr>
            <p:ph type="pic" idx="13"/>
          </p:nvPr>
        </p:nvPicPr>
        <p:blipFill>
          <a:blip r:embed="rId2">
            <a:extLst/>
          </a:blip>
          <a:srcRect l="0" t="1001" r="0" b="1001"/>
          <a:stretch>
            <a:fillRect/>
          </a:stretch>
        </p:blipFill>
        <p:spPr>
          <a:xfrm>
            <a:off x="566507" y="0"/>
            <a:ext cx="23250726" cy="13715847"/>
          </a:xfrm>
          <a:prstGeom prst="rect">
            <a:avLst/>
          </a:prstGeom>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Hans E. Plesser"/>
          <p:cNvSpPr txBox="1"/>
          <p:nvPr>
            <p:ph type="body" idx="13"/>
          </p:nvPr>
        </p:nvSpPr>
        <p:spPr>
          <a:prstGeom prst="rect">
            <a:avLst/>
          </a:prstGeom>
        </p:spPr>
        <p:txBody>
          <a:bodyPr/>
          <a:lstStyle/>
          <a:p>
            <a:pPr/>
            <a:r>
              <a:t>–Hans E. Plesser</a:t>
            </a:r>
          </a:p>
        </p:txBody>
      </p:sp>
      <p:sp>
        <p:nvSpPr>
          <p:cNvPr id="174" name="“A cornerstone of science is the possibility to critically assess the correctness of scientific claims made and conclusions drawn by other scientists.”"/>
          <p:cNvSpPr txBox="1"/>
          <p:nvPr>
            <p:ph type="body" idx="14"/>
          </p:nvPr>
        </p:nvSpPr>
        <p:spPr>
          <a:xfrm>
            <a:off x="4833937" y="4748208"/>
            <a:ext cx="14716126" cy="3576646"/>
          </a:xfrm>
          <a:prstGeom prst="rect">
            <a:avLst/>
          </a:prstGeom>
        </p:spPr>
        <p:txBody>
          <a:bodyPr/>
          <a:lstStyle/>
          <a:p>
            <a:pPr/>
            <a:r>
              <a:t>“A cornerstone of science is the possibility to critically assess the correctness of scientific claims made and conclusions drawn by other scientists.”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Open Science Principles"/>
          <p:cNvSpPr txBox="1"/>
          <p:nvPr>
            <p:ph type="title"/>
          </p:nvPr>
        </p:nvSpPr>
        <p:spPr>
          <a:prstGeom prst="rect">
            <a:avLst/>
          </a:prstGeom>
        </p:spPr>
        <p:txBody>
          <a:bodyPr/>
          <a:lstStyle/>
          <a:p>
            <a:pPr/>
            <a:r>
              <a:t>Open Science Principles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Open Sciences' Four Principles (Kraker, 2011)"/>
          <p:cNvSpPr txBox="1"/>
          <p:nvPr>
            <p:ph type="title"/>
          </p:nvPr>
        </p:nvSpPr>
        <p:spPr>
          <a:prstGeom prst="rect">
            <a:avLst/>
          </a:prstGeom>
        </p:spPr>
        <p:txBody>
          <a:bodyPr/>
          <a:lstStyle/>
          <a:p>
            <a:pPr/>
            <a:r>
              <a:t>Open Sciences' Four Principles (Kraker, 2011)</a:t>
            </a:r>
          </a:p>
        </p:txBody>
      </p:sp>
      <p:sp>
        <p:nvSpPr>
          <p:cNvPr id="179" name="Open Methodology…"/>
          <p:cNvSpPr txBox="1"/>
          <p:nvPr>
            <p:ph type="body" idx="1"/>
          </p:nvPr>
        </p:nvSpPr>
        <p:spPr>
          <a:prstGeom prst="rect">
            <a:avLst/>
          </a:prstGeom>
        </p:spPr>
        <p:txBody>
          <a:bodyPr/>
          <a:lstStyle/>
          <a:p>
            <a:pPr marL="482600" indent="-482600" defTabSz="624363">
              <a:spcBef>
                <a:spcPts val="4400"/>
              </a:spcBef>
              <a:defRPr sz="3800"/>
            </a:pPr>
            <a:r>
              <a:t>Open Methodology</a:t>
            </a:r>
          </a:p>
          <a:p>
            <a:pPr lvl="1" marL="830072" indent="-482600" defTabSz="624363">
              <a:spcBef>
                <a:spcPts val="4400"/>
              </a:spcBef>
              <a:defRPr sz="3800"/>
            </a:pPr>
            <a:r>
              <a:t>Documenting methods and the entire process behind them as far as practicable and relevant documentation</a:t>
            </a:r>
          </a:p>
          <a:p>
            <a:pPr marL="482600" indent="-482600" defTabSz="624363">
              <a:spcBef>
                <a:spcPts val="4400"/>
              </a:spcBef>
              <a:defRPr sz="3800"/>
            </a:pPr>
            <a:r>
              <a:t>Open Source</a:t>
            </a:r>
          </a:p>
          <a:p>
            <a:pPr lvl="1" marL="830072" indent="-482600" defTabSz="624363">
              <a:spcBef>
                <a:spcPts val="4400"/>
              </a:spcBef>
              <a:defRPr sz="3800"/>
            </a:pPr>
            <a:r>
              <a:t>Use open source technology (software and hardware) and open your own technologies</a:t>
            </a:r>
          </a:p>
          <a:p>
            <a:pPr marL="482600" indent="-482600" defTabSz="624363">
              <a:spcBef>
                <a:spcPts val="4400"/>
              </a:spcBef>
              <a:defRPr sz="3800"/>
            </a:pPr>
            <a:r>
              <a:t>Open Data</a:t>
            </a:r>
          </a:p>
          <a:p>
            <a:pPr lvl="1" marL="830072" indent="-482600" defTabSz="624363">
              <a:spcBef>
                <a:spcPts val="4400"/>
              </a:spcBef>
              <a:defRPr sz="3800"/>
            </a:pPr>
            <a:r>
              <a:t>Make available data freely available</a:t>
            </a:r>
          </a:p>
          <a:p>
            <a:pPr marL="482600" indent="-482600" defTabSz="624363">
              <a:spcBef>
                <a:spcPts val="4400"/>
              </a:spcBef>
              <a:defRPr sz="3800"/>
            </a:pPr>
            <a:r>
              <a:t>Open Access</a:t>
            </a:r>
          </a:p>
          <a:p>
            <a:pPr lvl="1" marL="830072" indent="-482600" defTabSz="624363">
              <a:spcBef>
                <a:spcPts val="4400"/>
              </a:spcBef>
              <a:defRPr sz="3800"/>
            </a:pPr>
            <a:r>
              <a:t>Publish in an open manner and make it accessible to everyone</a:t>
            </a:r>
          </a:p>
        </p:txBody>
      </p:sp>
      <p:sp>
        <p:nvSpPr>
          <p:cNvPr id="180" name="&quot;The Case for Open Science in Technology Enhanced Learning&quot; ( Kraker 2011 )."/>
          <p:cNvSpPr txBox="1"/>
          <p:nvPr/>
        </p:nvSpPr>
        <p:spPr>
          <a:xfrm>
            <a:off x="6887959" y="13009419"/>
            <a:ext cx="1060808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pPr>
            <a:r>
              <a:t>"</a:t>
            </a:r>
            <a:r>
              <a:rPr>
                <a:hlinkClick r:id="rId2" invalidUrl="" action="" tgtFrame="" tooltip="" history="1" highlightClick="0" endSnd="0"/>
              </a:rPr>
              <a:t>The Case for Open Science in Technology Enhanced Learning</a:t>
            </a:r>
            <a:r>
              <a:t>" ( </a:t>
            </a:r>
            <a:r>
              <a:rPr>
                <a:hlinkClick r:id="rId3" invalidUrl="" action="" tgtFrame="" tooltip="" history="1" highlightClick="0" endSnd="0"/>
              </a:rPr>
              <a:t>Kraker 2011</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Additional Principles"/>
          <p:cNvSpPr txBox="1"/>
          <p:nvPr>
            <p:ph type="title"/>
          </p:nvPr>
        </p:nvSpPr>
        <p:spPr>
          <a:prstGeom prst="rect">
            <a:avLst/>
          </a:prstGeom>
        </p:spPr>
        <p:txBody>
          <a:bodyPr/>
          <a:lstStyle/>
          <a:p>
            <a:pPr/>
            <a:r>
              <a:t>Additional Principles</a:t>
            </a:r>
          </a:p>
        </p:txBody>
      </p:sp>
      <p:sp>
        <p:nvSpPr>
          <p:cNvPr id="183" name="Open Peer Review…"/>
          <p:cNvSpPr txBox="1"/>
          <p:nvPr>
            <p:ph type="body" idx="1"/>
          </p:nvPr>
        </p:nvSpPr>
        <p:spPr>
          <a:prstGeom prst="rect">
            <a:avLst/>
          </a:prstGeom>
        </p:spPr>
        <p:txBody>
          <a:bodyPr/>
          <a:lstStyle/>
          <a:p>
            <a:pPr/>
            <a:r>
              <a:t>Open Peer Review</a:t>
            </a:r>
          </a:p>
          <a:p>
            <a:pPr lvl="1"/>
            <a:r>
              <a:t>Transparent and traceable quality assurance through open peer review</a:t>
            </a:r>
          </a:p>
          <a:p>
            <a:pPr/>
            <a:r>
              <a:t>Open Educational Resources</a:t>
            </a:r>
          </a:p>
          <a:p>
            <a:pPr lvl="1"/>
            <a:r>
              <a:t>Use Free and Open Materials for Education and University Teaching</a:t>
            </a:r>
          </a:p>
        </p:txBody>
      </p:sp>
      <p:sp>
        <p:nvSpPr>
          <p:cNvPr id="184" name="OpenScienceASAP.org"/>
          <p:cNvSpPr txBox="1"/>
          <p:nvPr/>
        </p:nvSpPr>
        <p:spPr>
          <a:xfrm>
            <a:off x="10609872" y="13009419"/>
            <a:ext cx="3164256"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hlinkClick r:id="rId2" invalidUrl="" action="" tgtFrame="" tooltip="" history="1" highlightClick="0" endSnd="0"/>
              </a:defRPr>
            </a:lvl1pPr>
          </a:lstStyle>
          <a:p>
            <a:pPr/>
            <a:r>
              <a:rPr>
                <a:hlinkClick r:id="rId2" invalidUrl="" action="" tgtFrame="" tooltip="" history="1" highlightClick="0" endSnd="0"/>
              </a:rPr>
              <a:t>OpenScienceASAP.org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chools of Thought on Open Science"/>
          <p:cNvSpPr txBox="1"/>
          <p:nvPr>
            <p:ph type="title"/>
          </p:nvPr>
        </p:nvSpPr>
        <p:spPr>
          <a:prstGeom prst="rect">
            <a:avLst/>
          </a:prstGeom>
        </p:spPr>
        <p:txBody>
          <a:bodyPr/>
          <a:lstStyle/>
          <a:p>
            <a:pPr/>
            <a:r>
              <a:t>Schools of Thought on Open Science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chools of Thought"/>
          <p:cNvSpPr txBox="1"/>
          <p:nvPr>
            <p:ph type="title"/>
          </p:nvPr>
        </p:nvSpPr>
        <p:spPr>
          <a:prstGeom prst="rect">
            <a:avLst/>
          </a:prstGeom>
        </p:spPr>
        <p:txBody>
          <a:bodyPr/>
          <a:lstStyle/>
          <a:p>
            <a:pPr/>
            <a:r>
              <a:t>Schools of Thought</a:t>
            </a:r>
          </a:p>
        </p:txBody>
      </p:sp>
      <p:sp>
        <p:nvSpPr>
          <p:cNvPr id="189" name="Democratic…"/>
          <p:cNvSpPr txBox="1"/>
          <p:nvPr>
            <p:ph type="body" idx="1"/>
          </p:nvPr>
        </p:nvSpPr>
        <p:spPr>
          <a:prstGeom prst="rect">
            <a:avLst/>
          </a:prstGeom>
        </p:spPr>
        <p:txBody>
          <a:bodyPr/>
          <a:lstStyle/>
          <a:p>
            <a:pPr/>
            <a:r>
              <a:t>Democratic</a:t>
            </a:r>
          </a:p>
          <a:p>
            <a:pPr/>
            <a:r>
              <a:t>Pragmatic</a:t>
            </a:r>
          </a:p>
          <a:p>
            <a:pPr/>
            <a:r>
              <a:t>Infrastructure</a:t>
            </a:r>
          </a:p>
          <a:p>
            <a:pPr/>
            <a:r>
              <a:t>Public</a:t>
            </a:r>
          </a:p>
          <a:p>
            <a:pPr/>
            <a:r>
              <a:t>Measurement</a:t>
            </a:r>
          </a:p>
        </p:txBody>
      </p:sp>
      <p:sp>
        <p:nvSpPr>
          <p:cNvPr id="190" name="Fecher B., Friesike S. (2014) Open Science: One Term, Five Schools of Thought. In: Bartling S., Friesike S. (eds) Opening Science. Springer, Cham"/>
          <p:cNvSpPr txBox="1"/>
          <p:nvPr/>
        </p:nvSpPr>
        <p:spPr>
          <a:xfrm>
            <a:off x="78152" y="13008228"/>
            <a:ext cx="24227695"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Fecher B., Friesike S. (2014) Open Science: One Term, Five Schools of Thought. In: Bartling S., Friesike S. (eds) Opening Science. Springer, Cham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 Michael Nielsen"/>
          <p:cNvSpPr txBox="1"/>
          <p:nvPr>
            <p:ph type="body" idx="13"/>
          </p:nvPr>
        </p:nvSpPr>
        <p:spPr>
          <a:prstGeom prst="rect">
            <a:avLst/>
          </a:prstGeom>
        </p:spPr>
        <p:txBody>
          <a:bodyPr/>
          <a:lstStyle/>
          <a:p>
            <a:pPr/>
            <a:r>
              <a:t>– </a:t>
            </a:r>
            <a:r>
              <a:rPr>
                <a:hlinkClick r:id="rId2" invalidUrl="" action="" tgtFrame="" tooltip="" history="1" highlightClick="0" endSnd="0"/>
              </a:rPr>
              <a:t>Michael Nielsen</a:t>
            </a:r>
          </a:p>
        </p:txBody>
      </p:sp>
      <p:sp>
        <p:nvSpPr>
          <p:cNvPr id="132" name="&quot;Open science is the idea that scientific knowledge of all kinds should be openly shared as early as practical in the discovery process.&quot;"/>
          <p:cNvSpPr txBox="1"/>
          <p:nvPr>
            <p:ph type="body" idx="14"/>
          </p:nvPr>
        </p:nvSpPr>
        <p:spPr>
          <a:xfrm>
            <a:off x="4833937" y="5180008"/>
            <a:ext cx="14716126" cy="2713046"/>
          </a:xfrm>
          <a:prstGeom prst="rect">
            <a:avLst/>
          </a:prstGeom>
        </p:spPr>
        <p:txBody>
          <a:bodyPr/>
          <a:lstStyle/>
          <a:p>
            <a:pPr/>
            <a:r>
              <a:t>"Open science is the idea that scientific knowledge of all kinds should be openly shared as early as practical in the discovery process."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Democratic School"/>
          <p:cNvSpPr txBox="1"/>
          <p:nvPr>
            <p:ph type="title"/>
          </p:nvPr>
        </p:nvSpPr>
        <p:spPr>
          <a:prstGeom prst="rect">
            <a:avLst/>
          </a:prstGeom>
        </p:spPr>
        <p:txBody>
          <a:bodyPr/>
          <a:lstStyle/>
          <a:p>
            <a:pPr/>
            <a:r>
              <a:t>Democratic School</a:t>
            </a:r>
          </a:p>
        </p:txBody>
      </p:sp>
      <p:sp>
        <p:nvSpPr>
          <p:cNvPr id="193" name="Central assumption…"/>
          <p:cNvSpPr txBox="1"/>
          <p:nvPr>
            <p:ph type="body" idx="1"/>
          </p:nvPr>
        </p:nvSpPr>
        <p:spPr>
          <a:prstGeom prst="rect">
            <a:avLst/>
          </a:prstGeom>
        </p:spPr>
        <p:txBody>
          <a:bodyPr/>
          <a:lstStyle/>
          <a:p>
            <a:pPr marL="514350" indent="-514350" defTabSz="665440">
              <a:spcBef>
                <a:spcPts val="4700"/>
              </a:spcBef>
              <a:defRPr sz="4050"/>
            </a:pPr>
            <a:r>
              <a:t>Central assumption	</a:t>
            </a:r>
          </a:p>
          <a:p>
            <a:pPr lvl="1" marL="884682" indent="-514350" defTabSz="665440">
              <a:spcBef>
                <a:spcPts val="4700"/>
              </a:spcBef>
              <a:defRPr sz="4050"/>
            </a:pPr>
            <a:r>
              <a:t>The access to knowledge is unequally distributed	</a:t>
            </a:r>
          </a:p>
          <a:p>
            <a:pPr marL="514350" indent="-514350" defTabSz="665440">
              <a:spcBef>
                <a:spcPts val="4700"/>
              </a:spcBef>
              <a:defRPr sz="4050"/>
            </a:pPr>
            <a:r>
              <a:t>Involved groups	</a:t>
            </a:r>
          </a:p>
          <a:p>
            <a:pPr lvl="1" marL="884682" indent="-514350" defTabSz="665440">
              <a:spcBef>
                <a:spcPts val="4700"/>
              </a:spcBef>
              <a:defRPr sz="4050"/>
            </a:pPr>
            <a:r>
              <a:t>Scientists, politicians, citizens</a:t>
            </a:r>
          </a:p>
          <a:p>
            <a:pPr marL="514350" indent="-514350" defTabSz="665440">
              <a:spcBef>
                <a:spcPts val="4700"/>
              </a:spcBef>
              <a:defRPr sz="4050"/>
            </a:pPr>
            <a:r>
              <a:t>Central Aim	</a:t>
            </a:r>
          </a:p>
          <a:p>
            <a:pPr lvl="1" marL="884682" indent="-514350" defTabSz="665440">
              <a:spcBef>
                <a:spcPts val="4700"/>
              </a:spcBef>
              <a:defRPr sz="4050"/>
            </a:pPr>
            <a:r>
              <a:t>Making knowledge freely available for everyone</a:t>
            </a:r>
          </a:p>
          <a:p>
            <a:pPr marL="514350" indent="-514350" defTabSz="665440">
              <a:spcBef>
                <a:spcPts val="4700"/>
              </a:spcBef>
              <a:defRPr sz="4050"/>
            </a:pPr>
            <a:r>
              <a:t>Tools &amp; Methods</a:t>
            </a:r>
          </a:p>
          <a:p>
            <a:pPr lvl="1" marL="884682" indent="-514350" defTabSz="665440">
              <a:spcBef>
                <a:spcPts val="4700"/>
              </a:spcBef>
              <a:defRPr sz="4050"/>
            </a:pPr>
            <a:r>
              <a:t>Open Access, intellectual property rights, Open data, Open code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3">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93">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9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3">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93">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9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3"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ragmatic School"/>
          <p:cNvSpPr txBox="1"/>
          <p:nvPr>
            <p:ph type="title"/>
          </p:nvPr>
        </p:nvSpPr>
        <p:spPr>
          <a:prstGeom prst="rect">
            <a:avLst/>
          </a:prstGeom>
        </p:spPr>
        <p:txBody>
          <a:bodyPr/>
          <a:lstStyle/>
          <a:p>
            <a:pPr/>
            <a:r>
              <a:t>Pragmatic School</a:t>
            </a:r>
          </a:p>
        </p:txBody>
      </p:sp>
      <p:sp>
        <p:nvSpPr>
          <p:cNvPr id="196" name="Central assumption…"/>
          <p:cNvSpPr txBox="1"/>
          <p:nvPr>
            <p:ph type="body" idx="1"/>
          </p:nvPr>
        </p:nvSpPr>
        <p:spPr>
          <a:prstGeom prst="rect">
            <a:avLst/>
          </a:prstGeom>
        </p:spPr>
        <p:txBody>
          <a:bodyPr/>
          <a:lstStyle/>
          <a:p>
            <a:pPr marL="514350" indent="-514350" defTabSz="665440">
              <a:spcBef>
                <a:spcPts val="4700"/>
              </a:spcBef>
              <a:defRPr sz="4050"/>
            </a:pPr>
            <a:r>
              <a:t>Central assumption	</a:t>
            </a:r>
          </a:p>
          <a:p>
            <a:pPr lvl="1" marL="884682" indent="-514350" defTabSz="665440">
              <a:spcBef>
                <a:spcPts val="4700"/>
              </a:spcBef>
              <a:defRPr sz="4050"/>
            </a:pPr>
            <a:r>
              <a:t>Knowledge-creation could be more efficient if scientists worked together	</a:t>
            </a:r>
          </a:p>
          <a:p>
            <a:pPr marL="514350" indent="-514350" defTabSz="665440">
              <a:spcBef>
                <a:spcPts val="4700"/>
              </a:spcBef>
              <a:defRPr sz="4050"/>
            </a:pPr>
            <a:r>
              <a:t>Involved groups	</a:t>
            </a:r>
          </a:p>
          <a:p>
            <a:pPr lvl="1" marL="884682" indent="-514350" defTabSz="665440">
              <a:spcBef>
                <a:spcPts val="4700"/>
              </a:spcBef>
              <a:defRPr sz="4050"/>
            </a:pPr>
            <a:r>
              <a:t>Scientists</a:t>
            </a:r>
          </a:p>
          <a:p>
            <a:pPr marL="514350" indent="-514350" defTabSz="665440">
              <a:spcBef>
                <a:spcPts val="4700"/>
              </a:spcBef>
              <a:defRPr sz="4050"/>
            </a:pPr>
            <a:r>
              <a:t>Central Aim	</a:t>
            </a:r>
          </a:p>
          <a:p>
            <a:pPr lvl="1" marL="884682" indent="-514350" defTabSz="665440">
              <a:spcBef>
                <a:spcPts val="4700"/>
              </a:spcBef>
              <a:defRPr sz="4050"/>
            </a:pPr>
            <a:r>
              <a:t>Opening up the process of knowledge creation</a:t>
            </a:r>
          </a:p>
          <a:p>
            <a:pPr marL="514350" indent="-514350" defTabSz="665440">
              <a:spcBef>
                <a:spcPts val="4700"/>
              </a:spcBef>
              <a:defRPr sz="4050"/>
            </a:pPr>
            <a:r>
              <a:t>Tools &amp; Methods</a:t>
            </a:r>
          </a:p>
          <a:p>
            <a:pPr lvl="1" marL="884682" indent="-514350" defTabSz="665440">
              <a:spcBef>
                <a:spcPts val="4700"/>
              </a:spcBef>
              <a:defRPr sz="4050"/>
            </a:pPr>
            <a:r>
              <a:t>Wisdom of the crowds, network effects, Open Data, Open Code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96">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9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6">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9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96">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9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6"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Infrastructure School"/>
          <p:cNvSpPr txBox="1"/>
          <p:nvPr>
            <p:ph type="title"/>
          </p:nvPr>
        </p:nvSpPr>
        <p:spPr>
          <a:prstGeom prst="rect">
            <a:avLst/>
          </a:prstGeom>
        </p:spPr>
        <p:txBody>
          <a:bodyPr/>
          <a:lstStyle/>
          <a:p>
            <a:pPr/>
            <a:r>
              <a:t>Infrastructure School</a:t>
            </a:r>
          </a:p>
        </p:txBody>
      </p:sp>
      <p:sp>
        <p:nvSpPr>
          <p:cNvPr id="199" name="Central assumption…"/>
          <p:cNvSpPr txBox="1"/>
          <p:nvPr>
            <p:ph type="body" idx="1"/>
          </p:nvPr>
        </p:nvSpPr>
        <p:spPr>
          <a:prstGeom prst="rect">
            <a:avLst/>
          </a:prstGeom>
        </p:spPr>
        <p:txBody>
          <a:bodyPr/>
          <a:lstStyle/>
          <a:p>
            <a:pPr marL="514350" indent="-514350" defTabSz="665440">
              <a:spcBef>
                <a:spcPts val="4700"/>
              </a:spcBef>
              <a:defRPr sz="4050"/>
            </a:pPr>
            <a:r>
              <a:t>Central assumption	</a:t>
            </a:r>
          </a:p>
          <a:p>
            <a:pPr lvl="1" marL="884682" indent="-514350" defTabSz="665440">
              <a:spcBef>
                <a:spcPts val="4700"/>
              </a:spcBef>
              <a:defRPr sz="4050"/>
            </a:pPr>
            <a:r>
              <a:t>Efficient research depends on the available tools and applications	</a:t>
            </a:r>
          </a:p>
          <a:p>
            <a:pPr marL="514350" indent="-514350" defTabSz="665440">
              <a:spcBef>
                <a:spcPts val="4700"/>
              </a:spcBef>
              <a:defRPr sz="4050"/>
            </a:pPr>
            <a:r>
              <a:t>Involved groups	</a:t>
            </a:r>
          </a:p>
          <a:p>
            <a:pPr lvl="1" marL="884682" indent="-514350" defTabSz="665440">
              <a:spcBef>
                <a:spcPts val="4700"/>
              </a:spcBef>
              <a:defRPr sz="4050"/>
            </a:pPr>
            <a:r>
              <a:t>Scientists &amp; platform providers</a:t>
            </a:r>
          </a:p>
          <a:p>
            <a:pPr marL="514350" indent="-514350" defTabSz="665440">
              <a:spcBef>
                <a:spcPts val="4700"/>
              </a:spcBef>
              <a:defRPr sz="4050"/>
            </a:pPr>
            <a:r>
              <a:t>Central Aim	</a:t>
            </a:r>
          </a:p>
          <a:p>
            <a:pPr lvl="1" marL="884682" indent="-514350" defTabSz="665440">
              <a:spcBef>
                <a:spcPts val="4700"/>
              </a:spcBef>
              <a:defRPr sz="4050"/>
            </a:pPr>
            <a:r>
              <a:t>Creating openly available platforms, tools and services for scientists</a:t>
            </a:r>
          </a:p>
          <a:p>
            <a:pPr marL="514350" indent="-514350" defTabSz="665440">
              <a:spcBef>
                <a:spcPts val="4700"/>
              </a:spcBef>
              <a:defRPr sz="4050"/>
            </a:pPr>
            <a:r>
              <a:t>Tools &amp; Methods</a:t>
            </a:r>
          </a:p>
          <a:p>
            <a:pPr lvl="1" marL="884682" indent="-514350" defTabSz="665440">
              <a:spcBef>
                <a:spcPts val="4700"/>
              </a:spcBef>
              <a:defRPr sz="4050"/>
            </a:pPr>
            <a:r>
              <a:t>Collaboration platforms and tools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99">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9">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99">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9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9"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Public School"/>
          <p:cNvSpPr txBox="1"/>
          <p:nvPr>
            <p:ph type="title"/>
          </p:nvPr>
        </p:nvSpPr>
        <p:spPr>
          <a:prstGeom prst="rect">
            <a:avLst/>
          </a:prstGeom>
        </p:spPr>
        <p:txBody>
          <a:bodyPr/>
          <a:lstStyle/>
          <a:p>
            <a:pPr/>
            <a:r>
              <a:t>Public School</a:t>
            </a:r>
          </a:p>
        </p:txBody>
      </p:sp>
      <p:sp>
        <p:nvSpPr>
          <p:cNvPr id="202" name="Central assumption…"/>
          <p:cNvSpPr txBox="1"/>
          <p:nvPr>
            <p:ph type="body" idx="1"/>
          </p:nvPr>
        </p:nvSpPr>
        <p:spPr>
          <a:prstGeom prst="rect">
            <a:avLst/>
          </a:prstGeom>
        </p:spPr>
        <p:txBody>
          <a:bodyPr/>
          <a:lstStyle/>
          <a:p>
            <a:pPr marL="514350" indent="-514350" defTabSz="665440">
              <a:spcBef>
                <a:spcPts val="4700"/>
              </a:spcBef>
              <a:defRPr sz="4050"/>
            </a:pPr>
            <a:r>
              <a:t>Central assumption	</a:t>
            </a:r>
          </a:p>
          <a:p>
            <a:pPr lvl="1" marL="884682" indent="-514350" defTabSz="665440">
              <a:spcBef>
                <a:spcPts val="4700"/>
              </a:spcBef>
              <a:defRPr sz="4050"/>
            </a:pPr>
            <a:r>
              <a:t>Science needs to be made accessible to the public	</a:t>
            </a:r>
          </a:p>
          <a:p>
            <a:pPr marL="514350" indent="-514350" defTabSz="665440">
              <a:spcBef>
                <a:spcPts val="4700"/>
              </a:spcBef>
              <a:defRPr sz="4050"/>
            </a:pPr>
            <a:r>
              <a:t>Involved groups	</a:t>
            </a:r>
          </a:p>
          <a:p>
            <a:pPr lvl="1" marL="884682" indent="-514350" defTabSz="665440">
              <a:spcBef>
                <a:spcPts val="4700"/>
              </a:spcBef>
              <a:defRPr sz="4050"/>
            </a:pPr>
            <a:r>
              <a:t>Scientists &amp; citizens</a:t>
            </a:r>
          </a:p>
          <a:p>
            <a:pPr marL="514350" indent="-514350" defTabSz="665440">
              <a:spcBef>
                <a:spcPts val="4700"/>
              </a:spcBef>
              <a:defRPr sz="4050"/>
            </a:pPr>
            <a:r>
              <a:t>Central Aim	</a:t>
            </a:r>
          </a:p>
          <a:p>
            <a:pPr lvl="1" marL="884682" indent="-514350" defTabSz="665440">
              <a:spcBef>
                <a:spcPts val="4700"/>
              </a:spcBef>
              <a:defRPr sz="4050"/>
            </a:pPr>
            <a:r>
              <a:t>Making science accessible for citizens</a:t>
            </a:r>
          </a:p>
          <a:p>
            <a:pPr marL="514350" indent="-514350" defTabSz="665440">
              <a:spcBef>
                <a:spcPts val="4700"/>
              </a:spcBef>
              <a:defRPr sz="4050"/>
            </a:pPr>
            <a:r>
              <a:t>Tools &amp; Methods</a:t>
            </a:r>
          </a:p>
          <a:p>
            <a:pPr lvl="1" marL="884682" indent="-514350" defTabSz="665440">
              <a:spcBef>
                <a:spcPts val="4700"/>
              </a:spcBef>
              <a:defRPr sz="4050"/>
            </a:pPr>
            <a:r>
              <a:t>Citizen Science, Science PR, Science Blogging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02">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0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2">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0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02">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0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02"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Measurement School"/>
          <p:cNvSpPr txBox="1"/>
          <p:nvPr>
            <p:ph type="title"/>
          </p:nvPr>
        </p:nvSpPr>
        <p:spPr>
          <a:prstGeom prst="rect">
            <a:avLst/>
          </a:prstGeom>
        </p:spPr>
        <p:txBody>
          <a:bodyPr/>
          <a:lstStyle/>
          <a:p>
            <a:pPr/>
            <a:r>
              <a:t>Measurement School</a:t>
            </a:r>
          </a:p>
        </p:txBody>
      </p:sp>
      <p:sp>
        <p:nvSpPr>
          <p:cNvPr id="205" name="Central assumption…"/>
          <p:cNvSpPr txBox="1"/>
          <p:nvPr>
            <p:ph type="body" idx="1"/>
          </p:nvPr>
        </p:nvSpPr>
        <p:spPr>
          <a:prstGeom prst="rect">
            <a:avLst/>
          </a:prstGeom>
        </p:spPr>
        <p:txBody>
          <a:bodyPr/>
          <a:lstStyle/>
          <a:p>
            <a:pPr marL="514350" indent="-514350" defTabSz="665440">
              <a:spcBef>
                <a:spcPts val="4700"/>
              </a:spcBef>
              <a:defRPr sz="4050"/>
            </a:pPr>
            <a:r>
              <a:t>Central assumption	</a:t>
            </a:r>
          </a:p>
          <a:p>
            <a:pPr lvl="1" marL="884682" indent="-514350" defTabSz="665440">
              <a:spcBef>
                <a:spcPts val="4700"/>
              </a:spcBef>
              <a:defRPr sz="4050"/>
            </a:pPr>
            <a:r>
              <a:t>Scientific contributions today need alternative impact measurements</a:t>
            </a:r>
          </a:p>
          <a:p>
            <a:pPr marL="514350" indent="-514350" defTabSz="665440">
              <a:spcBef>
                <a:spcPts val="4700"/>
              </a:spcBef>
              <a:defRPr sz="4050"/>
            </a:pPr>
            <a:r>
              <a:t>Involved groups	</a:t>
            </a:r>
          </a:p>
          <a:p>
            <a:pPr lvl="1" marL="884682" indent="-514350" defTabSz="665440">
              <a:spcBef>
                <a:spcPts val="4700"/>
              </a:spcBef>
              <a:defRPr sz="4050"/>
            </a:pPr>
            <a:r>
              <a:t>Scientists &amp; politicians</a:t>
            </a:r>
          </a:p>
          <a:p>
            <a:pPr marL="514350" indent="-514350" defTabSz="665440">
              <a:spcBef>
                <a:spcPts val="4700"/>
              </a:spcBef>
              <a:defRPr sz="4050"/>
            </a:pPr>
            <a:r>
              <a:t>Central Aim	</a:t>
            </a:r>
          </a:p>
          <a:p>
            <a:pPr lvl="1" marL="884682" indent="-514350" defTabSz="665440">
              <a:spcBef>
                <a:spcPts val="4700"/>
              </a:spcBef>
              <a:defRPr sz="4050"/>
            </a:pPr>
            <a:r>
              <a:t>Developing an alternative metric system for scientific impact</a:t>
            </a:r>
          </a:p>
          <a:p>
            <a:pPr marL="514350" indent="-514350" defTabSz="665440">
              <a:spcBef>
                <a:spcPts val="4700"/>
              </a:spcBef>
              <a:defRPr sz="4050"/>
            </a:pPr>
            <a:r>
              <a:t>Tools &amp; Methods</a:t>
            </a:r>
          </a:p>
          <a:p>
            <a:pPr lvl="1" marL="884682" indent="-514350" defTabSz="665440">
              <a:spcBef>
                <a:spcPts val="4700"/>
              </a:spcBef>
              <a:defRPr sz="4050"/>
            </a:pPr>
            <a:r>
              <a:t>Altmetrics, peer review, citation, impact factors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0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05">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20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05">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0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205">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20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05"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Body"/>
          <p:cNvSpPr txBox="1"/>
          <p:nvPr>
            <p:ph type="body" idx="1"/>
          </p:nvPr>
        </p:nvSpPr>
        <p:spPr>
          <a:prstGeom prst="rect">
            <a:avLst/>
          </a:prstGeom>
        </p:spPr>
        <p:txBody>
          <a:bodyPr/>
          <a:lstStyle/>
          <a:p>
            <a:pPr/>
          </a:p>
        </p:txBody>
      </p:sp>
      <p:sp>
        <p:nvSpPr>
          <p:cNvPr id="208" name="Fecher B., Friesike S. (2014) Open Science: One Term, Five Schools of Thought. In: Bartling S., Friesike S. (eds) Opening Science. Springer, Cham"/>
          <p:cNvSpPr txBox="1"/>
          <p:nvPr/>
        </p:nvSpPr>
        <p:spPr>
          <a:xfrm>
            <a:off x="2559799" y="12893333"/>
            <a:ext cx="1926440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Fecher B., Friesike S. (2014) Open Science: One Term, Five Schools of Thought. In: Bartling S., Friesike S. (eds) Opening Science. Springer, Cham</a:t>
            </a:r>
          </a:p>
        </p:txBody>
      </p:sp>
      <p:graphicFrame>
        <p:nvGraphicFramePr>
          <p:cNvPr id="209" name="Table"/>
          <p:cNvGraphicFramePr/>
          <p:nvPr/>
        </p:nvGraphicFramePr>
        <p:xfrm>
          <a:off x="1131116" y="940426"/>
          <a:ext cx="21532409" cy="11145829"/>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117044"/>
                <a:gridCol w="4729776"/>
                <a:gridCol w="4472281"/>
                <a:gridCol w="4607804"/>
                <a:gridCol w="4592802"/>
              </a:tblGrid>
              <a:tr h="1193698">
                <a:tc>
                  <a:txBody>
                    <a:bodyPr/>
                    <a:lstStyle/>
                    <a:p>
                      <a:pPr algn="ctr" defTabSz="642937">
                        <a:defRPr>
                          <a:solidFill>
                            <a:srgbClr val="000000"/>
                          </a:solidFill>
                        </a:defRPr>
                      </a:pPr>
                      <a:r>
                        <a:rPr sz="3600">
                          <a:solidFill>
                            <a:srgbClr val="FFFFFF"/>
                          </a:solidFill>
                        </a:rPr>
                        <a:t>School of Thought</a:t>
                      </a:r>
                    </a:p>
                  </a:txBody>
                  <a:tcPr marL="50800" marR="50800" marT="50800" marB="50800" anchor="ctr" anchorCtr="0" horzOverflow="overflow">
                    <a:lnL w="12700">
                      <a:solidFill>
                        <a:srgbClr val="000000"/>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Central assumption</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Involved groups</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Central Aim</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Tools &amp; Methods</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Democratic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The access to knowledge is unequally distributed.</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politicians, citizens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Making knowledge freely available for everyone.</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Open Access, intellectual property rights, Open data, Open code</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Pragmatic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Knowledge-creation could be more efficient if scientists worked together.</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Opening up the process of knowledge creation.</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Wisdom of the crowds, network effects, Open Data, Open Code</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Infrastructure</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Efficient research depends on the available tools and applications.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&amp; platform providers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Creating openly available platforms, tools and services for scientists.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Collaboration platforms and tools</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1711010">
                <a:tc>
                  <a:txBody>
                    <a:bodyPr/>
                    <a:lstStyle/>
                    <a:p>
                      <a:pPr algn="ctr" defTabSz="642937">
                        <a:defRPr>
                          <a:solidFill>
                            <a:srgbClr val="000000"/>
                          </a:solidFill>
                        </a:defRPr>
                      </a:pPr>
                      <a:r>
                        <a:rPr sz="3600">
                          <a:solidFill>
                            <a:srgbClr val="444444"/>
                          </a:solidFill>
                        </a:rPr>
                        <a:t>Public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Science needs to be made accessible to the public.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&amp; citizens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Making science accessible for citizens.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Citizen Science, Science PR, Science Blogging</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Measurement</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Scientific contributions today need alternative impact measurements.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&amp; politicians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Developing an alternative metric system for scientific impact.</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Altmetrics, peer review, citation, impact factors</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dvantages of Open Science"/>
          <p:cNvSpPr txBox="1"/>
          <p:nvPr>
            <p:ph type="title"/>
          </p:nvPr>
        </p:nvSpPr>
        <p:spPr>
          <a:prstGeom prst="rect">
            <a:avLst/>
          </a:prstGeom>
        </p:spPr>
        <p:txBody>
          <a:bodyPr/>
          <a:lstStyle/>
          <a:p>
            <a:pPr/>
            <a:r>
              <a:t>Advantages of Open Science</a:t>
            </a:r>
          </a:p>
        </p:txBody>
      </p:sp>
      <p:sp>
        <p:nvSpPr>
          <p:cNvPr id="212" name="Open publications…"/>
          <p:cNvSpPr txBox="1"/>
          <p:nvPr>
            <p:ph type="body" idx="1"/>
          </p:nvPr>
        </p:nvSpPr>
        <p:spPr>
          <a:prstGeom prst="rect">
            <a:avLst/>
          </a:prstGeom>
        </p:spPr>
        <p:txBody>
          <a:bodyPr numCol="2" spcCol="963070"/>
          <a:lstStyle/>
          <a:p>
            <a:pPr marL="425450" indent="-425450" defTabSz="550425">
              <a:spcBef>
                <a:spcPts val="3900"/>
              </a:spcBef>
              <a:defRPr sz="3350"/>
            </a:pPr>
            <a:r>
              <a:t>Open publications</a:t>
            </a:r>
          </a:p>
          <a:p>
            <a:pPr lvl="1" marL="731774" indent="-425450" defTabSz="550425">
              <a:spcBef>
                <a:spcPts val="3900"/>
              </a:spcBef>
              <a:defRPr sz="3350"/>
            </a:pPr>
            <a:r>
              <a:t>get more citations </a:t>
            </a:r>
          </a:p>
          <a:p>
            <a:pPr lvl="1" marL="731774" indent="-425450" defTabSz="550425">
              <a:spcBef>
                <a:spcPts val="3900"/>
              </a:spcBef>
              <a:defRPr sz="3350"/>
            </a:pPr>
            <a:r>
              <a:t>get more media coverage </a:t>
            </a:r>
          </a:p>
          <a:p>
            <a:pPr marL="425450" indent="-425450" defTabSz="550425">
              <a:spcBef>
                <a:spcPts val="3900"/>
              </a:spcBef>
              <a:defRPr sz="3350"/>
            </a:pPr>
            <a:r>
              <a:t>Publishing</a:t>
            </a:r>
          </a:p>
          <a:p>
            <a:pPr lvl="1" marL="731774" indent="-425450" defTabSz="550425">
              <a:spcBef>
                <a:spcPts val="3900"/>
              </a:spcBef>
              <a:defRPr sz="3350"/>
            </a:pPr>
            <a:r>
              <a:t>Publish where you want and archive openly </a:t>
            </a:r>
          </a:p>
          <a:p>
            <a:pPr lvl="1" marL="731774" indent="-425450" defTabSz="550425">
              <a:spcBef>
                <a:spcPts val="3900"/>
              </a:spcBef>
              <a:defRPr sz="3350"/>
            </a:pPr>
            <a:r>
              <a:t>Retain author rights and control reuse with open licenses </a:t>
            </a:r>
          </a:p>
          <a:p>
            <a:pPr lvl="1" marL="731774" indent="-425450" defTabSz="550425">
              <a:spcBef>
                <a:spcPts val="3900"/>
              </a:spcBef>
              <a:defRPr sz="3350"/>
            </a:pPr>
            <a:r>
              <a:t>Publish for low-cost or no-cost</a:t>
            </a:r>
          </a:p>
          <a:p>
            <a:pPr lvl="1" marL="731774" indent="-425450" defTabSz="550425">
              <a:spcBef>
                <a:spcPts val="3900"/>
              </a:spcBef>
              <a:defRPr sz="3350"/>
            </a:pPr>
            <a:r>
              <a:t>Prestige and journal impact factor </a:t>
            </a:r>
          </a:p>
          <a:p>
            <a:pPr lvl="1" marL="731774" indent="-425450" defTabSz="550425">
              <a:spcBef>
                <a:spcPts val="3900"/>
              </a:spcBef>
              <a:defRPr sz="3350"/>
            </a:pPr>
            <a:r>
              <a:t>Rigorous and transparent peer review </a:t>
            </a:r>
          </a:p>
          <a:p>
            <a:pPr marL="425450" indent="-425450" defTabSz="550425">
              <a:spcBef>
                <a:spcPts val="3900"/>
              </a:spcBef>
              <a:defRPr sz="3350"/>
            </a:pPr>
            <a:r>
              <a:t>Funding</a:t>
            </a:r>
          </a:p>
          <a:p>
            <a:pPr lvl="2" marL="1038098" indent="-425450" defTabSz="550425">
              <a:spcBef>
                <a:spcPts val="3900"/>
              </a:spcBef>
              <a:defRPr sz="3350"/>
            </a:pPr>
            <a:r>
              <a:t>Funder mandates on article and data sharing </a:t>
            </a:r>
          </a:p>
          <a:p>
            <a:pPr marL="425450" indent="-425450" defTabSz="550425">
              <a:spcBef>
                <a:spcPts val="3900"/>
              </a:spcBef>
              <a:defRPr sz="3350"/>
            </a:pPr>
            <a:r>
              <a:t>Resource management and sharing </a:t>
            </a:r>
          </a:p>
          <a:p>
            <a:pPr marL="425450" indent="-425450" defTabSz="550425">
              <a:spcBef>
                <a:spcPts val="3900"/>
              </a:spcBef>
              <a:defRPr sz="3350"/>
            </a:pPr>
            <a:r>
              <a:t>Documentation and reproducibility benefits </a:t>
            </a:r>
          </a:p>
          <a:p>
            <a:pPr marL="425450" indent="-425450" defTabSz="550425">
              <a:spcBef>
                <a:spcPts val="3900"/>
              </a:spcBef>
              <a:defRPr sz="3350"/>
            </a:pPr>
            <a:r>
              <a:t>Gain more citations and visibility by sharing data </a:t>
            </a:r>
          </a:p>
          <a:p>
            <a:pPr marL="425450" indent="-425450" defTabSz="550425">
              <a:spcBef>
                <a:spcPts val="3900"/>
              </a:spcBef>
              <a:defRPr sz="3350"/>
            </a:pPr>
            <a:r>
              <a:t>Career advancement </a:t>
            </a:r>
          </a:p>
          <a:p>
            <a:pPr marL="425450" indent="-425450" defTabSz="550425">
              <a:spcBef>
                <a:spcPts val="3900"/>
              </a:spcBef>
              <a:defRPr sz="3350"/>
            </a:pPr>
            <a:r>
              <a:t>Find new projects and collaborators </a:t>
            </a:r>
          </a:p>
          <a:p>
            <a:pPr marL="425450" indent="-425450" defTabSz="550425">
              <a:spcBef>
                <a:spcPts val="3900"/>
              </a:spcBef>
              <a:defRPr sz="3350"/>
            </a:pPr>
            <a:r>
              <a:t>Institutional support of open research practices </a:t>
            </a:r>
          </a:p>
        </p:txBody>
      </p:sp>
      <p:sp>
        <p:nvSpPr>
          <p:cNvPr id="213" name="McKiernan EC, Bourne PE, Brown CT, Buck S, Kenall A, Lin J, et al. How open science helps researchers succeed. eLife. 2016 Jul 7;5:372."/>
          <p:cNvSpPr txBox="1"/>
          <p:nvPr/>
        </p:nvSpPr>
        <p:spPr>
          <a:xfrm>
            <a:off x="2928455" y="12852219"/>
            <a:ext cx="18527091"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McKiernan EC, Bourne PE, Brown CT, Buck S, Kenall A, Lin J, et al. How open science helps researchers succeed. eLife. 2016 Jul 7;5:372.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prstGeom prst="rect">
            <a:avLst/>
          </a:prstGeom>
        </p:spPr>
        <p:txBody>
          <a:bodyPr/>
          <a:lstStyle/>
          <a:p>
            <a:pPr/>
            <a:r>
              <a:t>Challenges to Open Science</a:t>
            </a:r>
          </a:p>
        </p:txBody>
      </p:sp>
      <p:sp>
        <p:nvSpPr>
          <p:cNvPr id="216" name="Content Placeholder 2"/>
          <p:cNvSpPr txBox="1"/>
          <p:nvPr>
            <p:ph type="body" idx="1"/>
          </p:nvPr>
        </p:nvSpPr>
        <p:spPr>
          <a:prstGeom prst="rect">
            <a:avLst/>
          </a:prstGeom>
        </p:spPr>
        <p:txBody>
          <a:bodyPr/>
          <a:lstStyle/>
          <a:p>
            <a:pPr marL="508000" indent="-508000" defTabSz="657225">
              <a:spcBef>
                <a:spcPts val="4700"/>
              </a:spcBef>
              <a:defRPr sz="4000"/>
            </a:pPr>
            <a:r>
              <a:rPr b="1">
                <a:latin typeface="Helvetica Neue"/>
                <a:ea typeface="Helvetica Neue"/>
                <a:cs typeface="Helvetica Neue"/>
                <a:sym typeface="Helvetica Neue"/>
              </a:rPr>
              <a:t>Socio-cultural</a:t>
            </a:r>
            <a:endParaRPr b="1">
              <a:latin typeface="Helvetica Neue"/>
              <a:ea typeface="Helvetica Neue"/>
              <a:cs typeface="Helvetica Neue"/>
              <a:sym typeface="Helvetica Neue"/>
            </a:endParaRPr>
          </a:p>
          <a:p>
            <a:pPr lvl="1" marL="873760" indent="-508000" defTabSz="657225">
              <a:spcBef>
                <a:spcPts val="4700"/>
              </a:spcBef>
              <a:defRPr sz="4000"/>
            </a:pPr>
            <a:r>
              <a:t>the lack of awareness on the benefits and importance of opening up their research</a:t>
            </a:r>
          </a:p>
          <a:p>
            <a:pPr lvl="1" marL="873760" indent="-508000" defTabSz="657225">
              <a:spcBef>
                <a:spcPts val="4700"/>
              </a:spcBef>
              <a:defRPr sz="4000"/>
            </a:pPr>
            <a:r>
              <a:t>the reluctance to change their current workflows and practices regarding the release of data along the research process</a:t>
            </a:r>
          </a:p>
          <a:p>
            <a:pPr lvl="1" marL="873760" indent="-508000" defTabSz="657225">
              <a:spcBef>
                <a:spcPts val="4700"/>
              </a:spcBef>
              <a:defRPr sz="4000"/>
            </a:pPr>
            <a:r>
              <a:t>researchers consider it as a time and effort-consuming activity adding to their existing workloads</a:t>
            </a:r>
          </a:p>
          <a:p>
            <a:pPr lvl="1" marL="873760" indent="-508000" defTabSz="657225">
              <a:spcBef>
                <a:spcPts val="4700"/>
              </a:spcBef>
              <a:defRPr sz="4000"/>
            </a:pPr>
            <a:r>
              <a:t>the diverse approaches that may have researchers from different disciplines or at a different stage at their career</a:t>
            </a:r>
          </a:p>
          <a:p>
            <a:pPr lvl="1" marL="873760" indent="-508000" defTabSz="657225">
              <a:spcBef>
                <a:spcPts val="4700"/>
              </a:spcBef>
              <a:defRPr sz="4000"/>
            </a:pPr>
            <a:r>
              <a:t>or the lack of a clear recognition and a reward system that promotes Open Science practices.</a:t>
            </a:r>
          </a:p>
        </p:txBody>
      </p:sp>
      <p:sp>
        <p:nvSpPr>
          <p:cNvPr id="217" name="Text"/>
          <p:cNvSpPr txBox="1"/>
          <p:nvPr/>
        </p:nvSpPr>
        <p:spPr>
          <a:xfrm>
            <a:off x="12025947" y="12570303"/>
            <a:ext cx="33210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a:hlinkClick r:id="rId2" invalidUrl="" action="" tgtFrame="" tooltip="" history="1" highlightClick="0" endSnd="0"/>
              </a:rPr>
              <a:t> </a:t>
            </a:r>
            <a:br/>
          </a:p>
        </p:txBody>
      </p:sp>
      <p:sp>
        <p:nvSpPr>
          <p:cNvPr id="218" name="https://www.fosteropenscience.eu/content/challenges-and-strategies-success-open-science"/>
          <p:cNvSpPr txBox="1"/>
          <p:nvPr/>
        </p:nvSpPr>
        <p:spPr>
          <a:xfrm>
            <a:off x="482916" y="12570303"/>
            <a:ext cx="2341816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https://www.fosteropenscience.eu/content/challenges-and-strategies-success-open-science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itle 1"/>
          <p:cNvSpPr txBox="1"/>
          <p:nvPr>
            <p:ph type="title"/>
          </p:nvPr>
        </p:nvSpPr>
        <p:spPr>
          <a:prstGeom prst="rect">
            <a:avLst/>
          </a:prstGeom>
        </p:spPr>
        <p:txBody>
          <a:bodyPr/>
          <a:lstStyle/>
          <a:p>
            <a:pPr/>
            <a:r>
              <a:t>Challenges to Open Science</a:t>
            </a:r>
          </a:p>
        </p:txBody>
      </p:sp>
      <p:sp>
        <p:nvSpPr>
          <p:cNvPr id="221" name="Content Placeholder 2"/>
          <p:cNvSpPr txBox="1"/>
          <p:nvPr>
            <p:ph type="body" idx="1"/>
          </p:nvPr>
        </p:nvSpPr>
        <p:spPr>
          <a:prstGeom prst="rect">
            <a:avLst/>
          </a:prstGeom>
        </p:spPr>
        <p:txBody>
          <a:bodyPr/>
          <a:lstStyle/>
          <a:p>
            <a:pPr marL="444500" indent="-444500" defTabSz="575071">
              <a:spcBef>
                <a:spcPts val="4100"/>
              </a:spcBef>
              <a:defRPr sz="3500"/>
            </a:pPr>
            <a:r>
              <a:rPr b="1">
                <a:latin typeface="Helvetica Neue"/>
                <a:ea typeface="Helvetica Neue"/>
                <a:cs typeface="Helvetica Neue"/>
                <a:sym typeface="Helvetica Neue"/>
              </a:rPr>
              <a:t>Technological</a:t>
            </a:r>
            <a:r>
              <a:t>: although current information and communication technologies have rapidly improved, there is still a wide range of aspects to improve in order to support and ease researchers’ workflows to transit to a culture of openness.</a:t>
            </a:r>
          </a:p>
          <a:p>
            <a:pPr marL="444500" indent="-444500" defTabSz="575071">
              <a:spcBef>
                <a:spcPts val="4100"/>
              </a:spcBef>
              <a:defRPr sz="3500"/>
            </a:pPr>
            <a:r>
              <a:rPr b="1">
                <a:latin typeface="Helvetica Neue"/>
                <a:ea typeface="Helvetica Neue"/>
                <a:cs typeface="Helvetica Neue"/>
                <a:sym typeface="Helvetica Neue"/>
              </a:rPr>
              <a:t>Political</a:t>
            </a:r>
            <a:r>
              <a:t>: there is a clear need for political commitment to promote Open Science and integrate it into the government agendas.</a:t>
            </a:r>
          </a:p>
          <a:p>
            <a:pPr marL="444500" indent="-444500" defTabSz="575071">
              <a:spcBef>
                <a:spcPts val="4100"/>
              </a:spcBef>
              <a:defRPr sz="3500"/>
            </a:pPr>
            <a:r>
              <a:rPr b="1">
                <a:latin typeface="Helvetica Neue"/>
                <a:ea typeface="Helvetica Neue"/>
                <a:cs typeface="Helvetica Neue"/>
                <a:sym typeface="Helvetica Neue"/>
              </a:rPr>
              <a:t>Organizational</a:t>
            </a:r>
            <a:r>
              <a:t>: the organization itself has to be ready to smooth the transition towards an open research culture</a:t>
            </a:r>
          </a:p>
          <a:p>
            <a:pPr marL="444500" indent="-444500" defTabSz="575071">
              <a:spcBef>
                <a:spcPts val="4100"/>
              </a:spcBef>
              <a:defRPr sz="3500"/>
            </a:pPr>
            <a:r>
              <a:rPr b="1">
                <a:latin typeface="Helvetica Neue"/>
                <a:ea typeface="Helvetica Neue"/>
                <a:cs typeface="Helvetica Neue"/>
                <a:sym typeface="Helvetica Neue"/>
              </a:rPr>
              <a:t>Economic</a:t>
            </a:r>
            <a:r>
              <a:t>: significant investments have to be made at the beginning in order to develop the technical, political and organizational ecosystem of Open Science.</a:t>
            </a:r>
          </a:p>
          <a:p>
            <a:pPr marL="444500" indent="-444500" defTabSz="575071">
              <a:spcBef>
                <a:spcPts val="4100"/>
              </a:spcBef>
              <a:defRPr sz="3500"/>
            </a:pPr>
            <a:r>
              <a:rPr b="1">
                <a:latin typeface="Helvetica Neue"/>
                <a:ea typeface="Helvetica Neue"/>
                <a:cs typeface="Helvetica Neue"/>
                <a:sym typeface="Helvetica Neue"/>
              </a:rPr>
              <a:t>Legal</a:t>
            </a:r>
            <a:r>
              <a:t>: a clear legislation framework must be developed at the international level, that set the rules for disclosure of data and other inputs and outputs of research, while protecting those rights not to be waived as privacy, personal information, commercial interests, safety and national security.</a:t>
            </a:r>
          </a:p>
        </p:txBody>
      </p:sp>
      <p:sp>
        <p:nvSpPr>
          <p:cNvPr id="222" name="Text"/>
          <p:cNvSpPr txBox="1"/>
          <p:nvPr/>
        </p:nvSpPr>
        <p:spPr>
          <a:xfrm>
            <a:off x="12025947" y="12570303"/>
            <a:ext cx="33210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a:hlinkClick r:id="rId2" invalidUrl="" action="" tgtFrame="" tooltip="" history="1" highlightClick="0" endSnd="0"/>
              </a:rPr>
              <a:t> </a:t>
            </a:r>
            <a:br/>
          </a:p>
        </p:txBody>
      </p:sp>
      <p:sp>
        <p:nvSpPr>
          <p:cNvPr id="223" name="https://www.fosteropenscience.eu/content/challenges-and-strategies-success-open-science"/>
          <p:cNvSpPr txBox="1"/>
          <p:nvPr/>
        </p:nvSpPr>
        <p:spPr>
          <a:xfrm>
            <a:off x="482916" y="12570303"/>
            <a:ext cx="2341816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https://www.fosteropenscience.eu/content/challenges-and-strategies-success-open-science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hanging Expectations"/>
          <p:cNvSpPr txBox="1"/>
          <p:nvPr>
            <p:ph type="title"/>
          </p:nvPr>
        </p:nvSpPr>
        <p:spPr>
          <a:prstGeom prst="rect">
            <a:avLst/>
          </a:prstGeom>
        </p:spPr>
        <p:txBody>
          <a:bodyPr/>
          <a:lstStyle/>
          <a:p>
            <a:pPr/>
            <a:r>
              <a:t>Changing Expectations</a:t>
            </a:r>
          </a:p>
        </p:txBody>
      </p:sp>
      <p:sp>
        <p:nvSpPr>
          <p:cNvPr id="226" name="No one is surprised when scientists are too busy or too secretive to release their data…"/>
          <p:cNvSpPr txBox="1"/>
          <p:nvPr>
            <p:ph type="body" idx="1"/>
          </p:nvPr>
        </p:nvSpPr>
        <p:spPr>
          <a:prstGeom prst="rect">
            <a:avLst/>
          </a:prstGeom>
        </p:spPr>
        <p:txBody>
          <a:bodyPr/>
          <a:lstStyle/>
          <a:p>
            <a:pPr/>
            <a:r>
              <a:t>No one is surprised when scientists are too busy or too secretive to release their data </a:t>
            </a:r>
          </a:p>
          <a:p>
            <a:pPr/>
            <a:r>
              <a:t>Setting the standard higher: </a:t>
            </a:r>
          </a:p>
          <a:p>
            <a:pPr lvl="1"/>
            <a:r>
              <a:t>“What do you mean that you haven’t got around to putting your data on the web? You aren’t done yet!” Or: </a:t>
            </a:r>
          </a:p>
          <a:p>
            <a:pPr lvl="1"/>
            <a:r>
              <a:t>“How can I possibly review this paper if I can’t see the code they were using? There’s now way for me to tell if they did the calculation right.”</a:t>
            </a:r>
          </a:p>
        </p:txBody>
      </p:sp>
      <p:sp>
        <p:nvSpPr>
          <p:cNvPr id="227" name="http://openscience.org/what-exactly-is-open-science/"/>
          <p:cNvSpPr txBox="1"/>
          <p:nvPr/>
        </p:nvSpPr>
        <p:spPr>
          <a:xfrm>
            <a:off x="8583256" y="13174347"/>
            <a:ext cx="7217487"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http://openscience.org/what-exactly-is-open-science/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 fosterscience.eu"/>
          <p:cNvSpPr txBox="1"/>
          <p:nvPr>
            <p:ph type="body" idx="13"/>
          </p:nvPr>
        </p:nvSpPr>
        <p:spPr>
          <a:prstGeom prst="rect">
            <a:avLst/>
          </a:prstGeom>
        </p:spPr>
        <p:txBody>
          <a:bodyPr/>
          <a:lstStyle/>
          <a:p>
            <a:pPr/>
            <a:r>
              <a:t>– </a:t>
            </a:r>
            <a:r>
              <a:rPr>
                <a:hlinkClick r:id="rId2" invalidUrl="" action="" tgtFrame="" tooltip="" history="1" highlightClick="0" endSnd="0"/>
              </a:rPr>
              <a:t>fosterscience.eu</a:t>
            </a:r>
          </a:p>
        </p:txBody>
      </p:sp>
      <p:sp>
        <p:nvSpPr>
          <p:cNvPr id="135" name="Open science is the movement to make scientific research, data and dissemination accessible to all levels of an inquiring society."/>
          <p:cNvSpPr txBox="1"/>
          <p:nvPr>
            <p:ph type="body" idx="14"/>
          </p:nvPr>
        </p:nvSpPr>
        <p:spPr>
          <a:xfrm>
            <a:off x="4833937" y="5180008"/>
            <a:ext cx="14716126" cy="2713046"/>
          </a:xfrm>
          <a:prstGeom prst="rect">
            <a:avLst/>
          </a:prstGeom>
        </p:spPr>
        <p:txBody>
          <a:bodyPr/>
          <a:lstStyle/>
          <a:p>
            <a:pPr/>
            <a:r>
              <a:t>Open science is the movement to make scientific research, data and dissemination accessible to all levels of an inquiring society.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Reproducible Science"/>
          <p:cNvSpPr txBox="1"/>
          <p:nvPr>
            <p:ph type="title"/>
          </p:nvPr>
        </p:nvSpPr>
        <p:spPr>
          <a:prstGeom prst="rect">
            <a:avLst/>
          </a:prstGeom>
        </p:spPr>
        <p:txBody>
          <a:bodyPr/>
          <a:lstStyle/>
          <a:p>
            <a:pPr/>
            <a:r>
              <a:t>Reproducible Science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Victoria Stodden"/>
          <p:cNvSpPr txBox="1"/>
          <p:nvPr>
            <p:ph type="body" idx="13"/>
          </p:nvPr>
        </p:nvSpPr>
        <p:spPr>
          <a:prstGeom prst="rect">
            <a:avLst/>
          </a:prstGeom>
        </p:spPr>
        <p:txBody>
          <a:bodyPr/>
          <a:lstStyle/>
          <a:p>
            <a:pPr/>
            <a:r>
              <a:t>–Victoria Stodden</a:t>
            </a:r>
          </a:p>
        </p:txBody>
      </p:sp>
      <p:sp>
        <p:nvSpPr>
          <p:cNvPr id="232" name="Reproducibility (simple) definition: &quot;a result is reproducible if a member of the field can independently verify the result.”"/>
          <p:cNvSpPr txBox="1"/>
          <p:nvPr>
            <p:ph type="body" idx="14"/>
          </p:nvPr>
        </p:nvSpPr>
        <p:spPr>
          <a:xfrm>
            <a:off x="4833937" y="5180008"/>
            <a:ext cx="14716126" cy="2713046"/>
          </a:xfrm>
          <a:prstGeom prst="rect">
            <a:avLst/>
          </a:prstGeom>
        </p:spPr>
        <p:txBody>
          <a:bodyPr/>
          <a:lstStyle/>
          <a:p>
            <a:pPr/>
            <a:r>
              <a:t>Reproducibility (simple) definition: "a result is reproducible if a member of the field can independently verify the result.”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K. Bollen, et. al., Social, Behavioral, and Economic Sciences Perspectives on Robust and Reliable Science (National Science Foundation, Arlington, VA, 2015)"/>
          <p:cNvSpPr txBox="1"/>
          <p:nvPr>
            <p:ph type="body" idx="13"/>
          </p:nvPr>
        </p:nvSpPr>
        <p:spPr>
          <a:xfrm>
            <a:off x="4833937" y="8947546"/>
            <a:ext cx="14716126" cy="1806014"/>
          </a:xfrm>
          <a:prstGeom prst="rect">
            <a:avLst/>
          </a:prstGeom>
        </p:spPr>
        <p:txBody>
          <a:bodyPr/>
          <a:lstStyle/>
          <a:p>
            <a:pPr/>
            <a:r>
              <a:t>–K. Bollen, et. al., </a:t>
            </a:r>
            <a:r>
              <a:rPr i="1">
                <a:latin typeface="Helvetica Neue"/>
                <a:ea typeface="Helvetica Neue"/>
                <a:cs typeface="Helvetica Neue"/>
                <a:sym typeface="Helvetica Neue"/>
              </a:rPr>
              <a:t>Social, Behavioral, and Economic Sciences Perspectives on Robust and Reliable Science</a:t>
            </a:r>
            <a:r>
              <a:t> (National Science Foundation, Arlington, VA, 2015)</a:t>
            </a:r>
          </a:p>
        </p:txBody>
      </p:sp>
      <p:sp>
        <p:nvSpPr>
          <p:cNvPr id="235" name="“Reproducibility refers to the ability of a researcher to duplicate the results of a prior study using the same materials as were used by the original investigator..”"/>
          <p:cNvSpPr txBox="1"/>
          <p:nvPr>
            <p:ph type="body" idx="14"/>
          </p:nvPr>
        </p:nvSpPr>
        <p:spPr>
          <a:xfrm>
            <a:off x="4833937" y="4748208"/>
            <a:ext cx="14716126" cy="3576646"/>
          </a:xfrm>
          <a:prstGeom prst="rect">
            <a:avLst/>
          </a:prstGeom>
        </p:spPr>
        <p:txBody>
          <a:bodyPr/>
          <a:lstStyle/>
          <a:p>
            <a:pPr/>
            <a:r>
              <a:t>“Reproducibility refers to the ability of a researcher to duplicate the results of a prior study using the same materials as were used by the original investigator..”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K. Bollen, et. al., Social, Behavioral, and Economic Sciences Perspectives on Robust and Reliable Science (National Science Foundation, Arlington, VA, 2015)"/>
          <p:cNvSpPr txBox="1"/>
          <p:nvPr>
            <p:ph type="body" idx="13"/>
          </p:nvPr>
        </p:nvSpPr>
        <p:spPr>
          <a:xfrm>
            <a:off x="4833937" y="8947546"/>
            <a:ext cx="14716126" cy="1806014"/>
          </a:xfrm>
          <a:prstGeom prst="rect">
            <a:avLst/>
          </a:prstGeom>
        </p:spPr>
        <p:txBody>
          <a:bodyPr/>
          <a:lstStyle/>
          <a:p>
            <a:pPr/>
            <a:r>
              <a:t>–K. Bollen, et. al., </a:t>
            </a:r>
            <a:r>
              <a:rPr i="1">
                <a:latin typeface="Helvetica Neue"/>
                <a:ea typeface="Helvetica Neue"/>
                <a:cs typeface="Helvetica Neue"/>
                <a:sym typeface="Helvetica Neue"/>
              </a:rPr>
              <a:t>Social, Behavioral, and Economic Sciences Perspectives on Robust and Reliable Science</a:t>
            </a:r>
            <a:r>
              <a:t> (National Science Foundation, Arlington, VA, 2015)</a:t>
            </a:r>
          </a:p>
        </p:txBody>
      </p:sp>
      <p:sp>
        <p:nvSpPr>
          <p:cNvPr id="238" name="“Reproducibility is a minimum necessary condition for a finding to be believable and informative.”"/>
          <p:cNvSpPr txBox="1"/>
          <p:nvPr>
            <p:ph type="body" idx="14"/>
          </p:nvPr>
        </p:nvSpPr>
        <p:spPr>
          <a:xfrm>
            <a:off x="4833937" y="5180008"/>
            <a:ext cx="14716126" cy="2713046"/>
          </a:xfrm>
          <a:prstGeom prst="rect">
            <a:avLst/>
          </a:prstGeom>
        </p:spPr>
        <p:txBody>
          <a:bodyPr/>
          <a:lstStyle/>
          <a:p>
            <a:pPr/>
            <a:r>
              <a:t>“Reproducibility is a minimum necessary condition for a finding to be believable and informative.”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Reproducible Science"/>
          <p:cNvSpPr txBox="1"/>
          <p:nvPr>
            <p:ph type="title"/>
          </p:nvPr>
        </p:nvSpPr>
        <p:spPr>
          <a:prstGeom prst="rect">
            <a:avLst/>
          </a:prstGeom>
        </p:spPr>
        <p:txBody>
          <a:bodyPr/>
          <a:lstStyle/>
          <a:p>
            <a:pPr/>
            <a:r>
              <a:t>Reproducible Science</a:t>
            </a:r>
          </a:p>
        </p:txBody>
      </p:sp>
      <p:sp>
        <p:nvSpPr>
          <p:cNvPr id="241" name="Two Basic Reasons…"/>
          <p:cNvSpPr txBox="1"/>
          <p:nvPr>
            <p:ph type="body" idx="1"/>
          </p:nvPr>
        </p:nvSpPr>
        <p:spPr>
          <a:prstGeom prst="rect">
            <a:avLst/>
          </a:prstGeom>
        </p:spPr>
        <p:txBody>
          <a:bodyPr/>
          <a:lstStyle/>
          <a:p>
            <a:pPr/>
            <a:r>
              <a:t>Two Basic Reasons </a:t>
            </a:r>
          </a:p>
          <a:p>
            <a:pPr lvl="1"/>
            <a:r>
              <a:t>To show evidence of the correctness of your results. </a:t>
            </a:r>
          </a:p>
          <a:p>
            <a:pPr lvl="1"/>
            <a:r>
              <a:t>Enable others to make use of your methods and results.</a:t>
            </a:r>
          </a:p>
        </p:txBody>
      </p:sp>
      <p:sp>
        <p:nvSpPr>
          <p:cNvPr id="242" name="http://ropensci.github.io/reproducibility-guide/sections/introduction/"/>
          <p:cNvSpPr txBox="1"/>
          <p:nvPr/>
        </p:nvSpPr>
        <p:spPr>
          <a:xfrm>
            <a:off x="7699946" y="13009419"/>
            <a:ext cx="8984108"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http://ropensci.github.io/reproducibility-guide/sections/introduction/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David Donoho, 1998"/>
          <p:cNvSpPr txBox="1"/>
          <p:nvPr>
            <p:ph type="body" idx="13"/>
          </p:nvPr>
        </p:nvSpPr>
        <p:spPr>
          <a:prstGeom prst="rect">
            <a:avLst/>
          </a:prstGeom>
        </p:spPr>
        <p:txBody>
          <a:bodyPr/>
          <a:lstStyle/>
          <a:p>
            <a:pPr/>
            <a:r>
              <a:t>-David Donoho, 1998</a:t>
            </a:r>
          </a:p>
        </p:txBody>
      </p:sp>
      <p:sp>
        <p:nvSpPr>
          <p:cNvPr id="245" name="“An article about computational science in a scientific publication is not the scholarship itself, it is merely advertising of the scholarship. The actual scholarship is the complete...set of instructions [and data] which generated the figures.”"/>
          <p:cNvSpPr txBox="1"/>
          <p:nvPr>
            <p:ph type="body" idx="14"/>
          </p:nvPr>
        </p:nvSpPr>
        <p:spPr>
          <a:xfrm>
            <a:off x="4833937" y="2848764"/>
            <a:ext cx="14716126" cy="5303847"/>
          </a:xfrm>
          <a:prstGeom prst="rect">
            <a:avLst/>
          </a:prstGeom>
        </p:spPr>
        <p:txBody>
          <a:bodyPr/>
          <a:lstStyle/>
          <a:p>
            <a:pPr/>
            <a:r>
              <a:t>“An article about computational science in a scientific publication is not the scholarship itself, it is merely advertising of the scholarship. The actual scholarship is the complete...set of instructions [and data] which generated the figures.”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Distinctions in Reproducible Research"/>
          <p:cNvSpPr txBox="1"/>
          <p:nvPr>
            <p:ph type="title"/>
          </p:nvPr>
        </p:nvSpPr>
        <p:spPr>
          <a:prstGeom prst="rect">
            <a:avLst/>
          </a:prstGeom>
        </p:spPr>
        <p:txBody>
          <a:bodyPr/>
          <a:lstStyle/>
          <a:p>
            <a:pPr/>
            <a:r>
              <a:t>Distinctions in Reproducible Research</a:t>
            </a:r>
          </a:p>
        </p:txBody>
      </p:sp>
      <p:sp>
        <p:nvSpPr>
          <p:cNvPr id="248" name="Computational reproducibility: when detailed information is provided about code, software, hardware and implementation details.…"/>
          <p:cNvSpPr txBox="1"/>
          <p:nvPr>
            <p:ph type="body" idx="1"/>
          </p:nvPr>
        </p:nvSpPr>
        <p:spPr>
          <a:prstGeom prst="rect">
            <a:avLst/>
          </a:prstGeom>
        </p:spPr>
        <p:txBody>
          <a:bodyPr/>
          <a:lstStyle/>
          <a:p>
            <a:pPr marL="615950" indent="-615950" defTabSz="796885">
              <a:spcBef>
                <a:spcPts val="5700"/>
              </a:spcBef>
              <a:defRPr sz="4850"/>
            </a:pPr>
            <a:r>
              <a:rPr b="1">
                <a:latin typeface="Helvetica Neue"/>
                <a:ea typeface="Helvetica Neue"/>
                <a:cs typeface="Helvetica Neue"/>
                <a:sym typeface="Helvetica Neue"/>
              </a:rPr>
              <a:t>Computational reproducibility</a:t>
            </a:r>
            <a:r>
              <a:t>: when detailed information is provided about code, software, hardware and implementation details.</a:t>
            </a:r>
          </a:p>
          <a:p>
            <a:pPr marL="615950" indent="-615950" defTabSz="796885">
              <a:spcBef>
                <a:spcPts val="5700"/>
              </a:spcBef>
              <a:defRPr sz="4850"/>
            </a:pPr>
            <a:r>
              <a:rPr b="1">
                <a:latin typeface="Helvetica Neue"/>
                <a:ea typeface="Helvetica Neue"/>
                <a:cs typeface="Helvetica Neue"/>
                <a:sym typeface="Helvetica Neue"/>
              </a:rPr>
              <a:t>Empirical reproducibility</a:t>
            </a:r>
            <a:r>
              <a:t>: when detailed information is provided about non-computational empirical scientific experiments and observations. In practice this is enabled by making data freely available, as well as details of how the data was collected.</a:t>
            </a:r>
          </a:p>
          <a:p>
            <a:pPr marL="615950" indent="-615950" defTabSz="796885">
              <a:spcBef>
                <a:spcPts val="5700"/>
              </a:spcBef>
              <a:defRPr sz="4850"/>
            </a:pPr>
            <a:r>
              <a:rPr b="1">
                <a:latin typeface="Helvetica Neue"/>
                <a:ea typeface="Helvetica Neue"/>
                <a:cs typeface="Helvetica Neue"/>
                <a:sym typeface="Helvetica Neue"/>
              </a:rPr>
              <a:t>Statistical reproducibility</a:t>
            </a:r>
            <a:r>
              <a:t>: when detailed information is provided about the choice of statistical tests, model parameters, threshold values, etc. This mostly relates to pre-registration of study design to prevent p-value hacking and other manipulations.</a:t>
            </a:r>
          </a:p>
        </p:txBody>
      </p:sp>
      <p:sp>
        <p:nvSpPr>
          <p:cNvPr id="249" name="Victoria Stodden (2014)"/>
          <p:cNvSpPr txBox="1"/>
          <p:nvPr/>
        </p:nvSpPr>
        <p:spPr>
          <a:xfrm>
            <a:off x="10571619" y="13009419"/>
            <a:ext cx="324076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pPr>
            <a:r>
              <a:t>Victoria Stodden </a:t>
            </a:r>
            <a:r>
              <a:rPr>
                <a:hlinkClick r:id="rId2" invalidUrl="" action="" tgtFrame="" tooltip="" history="1" highlightClick="0" endSnd="0"/>
              </a:rPr>
              <a:t>(2014)</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ategories of Computational Reproducibility"/>
          <p:cNvSpPr txBox="1"/>
          <p:nvPr>
            <p:ph type="title"/>
          </p:nvPr>
        </p:nvSpPr>
        <p:spPr>
          <a:prstGeom prst="rect">
            <a:avLst/>
          </a:prstGeom>
        </p:spPr>
        <p:txBody>
          <a:bodyPr/>
          <a:lstStyle/>
          <a:p>
            <a:pPr/>
            <a:r>
              <a:t>Categories of Computational Reproducibility</a:t>
            </a:r>
          </a:p>
        </p:txBody>
      </p:sp>
      <p:sp>
        <p:nvSpPr>
          <p:cNvPr id="252" name="Reviewable Research. The descriptions of the research methods can be independently assessed and the results judged credible. (This includes both traditional peer review and community review, and does not necessarily imply reproducibility.)…"/>
          <p:cNvSpPr txBox="1"/>
          <p:nvPr>
            <p:ph type="body" idx="1"/>
          </p:nvPr>
        </p:nvSpPr>
        <p:spPr>
          <a:prstGeom prst="rect">
            <a:avLst/>
          </a:prstGeom>
        </p:spPr>
        <p:txBody>
          <a:bodyPr/>
          <a:lstStyle/>
          <a:p>
            <a:pPr marL="374649" indent="-374649" defTabSz="484703">
              <a:spcBef>
                <a:spcPts val="3400"/>
              </a:spcBef>
              <a:defRPr sz="2949"/>
            </a:pPr>
            <a:r>
              <a:rPr b="1">
                <a:latin typeface="Helvetica Neue"/>
                <a:ea typeface="Helvetica Neue"/>
                <a:cs typeface="Helvetica Neue"/>
                <a:sym typeface="Helvetica Neue"/>
              </a:rPr>
              <a:t>Reviewable Research</a:t>
            </a:r>
            <a:r>
              <a:t>. The descriptions of the research methods can be independently assessed and the results judged credible. (This includes both traditional peer review and community review, and does not necessarily imply reproducibility.)</a:t>
            </a:r>
          </a:p>
          <a:p>
            <a:pPr marL="374649" indent="-374649" defTabSz="484703">
              <a:spcBef>
                <a:spcPts val="3400"/>
              </a:spcBef>
              <a:defRPr sz="2949"/>
            </a:pPr>
            <a:r>
              <a:rPr b="1">
                <a:latin typeface="Helvetica Neue"/>
                <a:ea typeface="Helvetica Neue"/>
                <a:cs typeface="Helvetica Neue"/>
                <a:sym typeface="Helvetica Neue"/>
              </a:rPr>
              <a:t>Replicable Research</a:t>
            </a:r>
            <a:r>
              <a:t>. Tools are made available that would allow one to duplicate the results of the research, for example by running the authors’ code to produce the plots shown in the publication. (Here tools might be limited in scope, e.g., only essential data or executables, and might only be made available to referees or only upon request.)</a:t>
            </a:r>
          </a:p>
          <a:p>
            <a:pPr marL="374649" indent="-374649" defTabSz="484703">
              <a:spcBef>
                <a:spcPts val="3400"/>
              </a:spcBef>
              <a:defRPr sz="2949"/>
            </a:pPr>
            <a:r>
              <a:rPr b="1">
                <a:latin typeface="Helvetica Neue"/>
                <a:ea typeface="Helvetica Neue"/>
                <a:cs typeface="Helvetica Neue"/>
                <a:sym typeface="Helvetica Neue"/>
              </a:rPr>
              <a:t>Confirmable Research</a:t>
            </a:r>
            <a:r>
              <a:t>. The main conclusions of the research can be attained independently without the use of software provided by the author. (But using the complete description of algorithms and methodology provided in the publication and any supplementary materials.)</a:t>
            </a:r>
          </a:p>
          <a:p>
            <a:pPr marL="374649" indent="-374649" defTabSz="484703">
              <a:spcBef>
                <a:spcPts val="3400"/>
              </a:spcBef>
              <a:defRPr sz="2949"/>
            </a:pPr>
            <a:r>
              <a:rPr b="1">
                <a:latin typeface="Helvetica Neue"/>
                <a:ea typeface="Helvetica Neue"/>
                <a:cs typeface="Helvetica Neue"/>
                <a:sym typeface="Helvetica Neue"/>
              </a:rPr>
              <a:t>Auditable Research</a:t>
            </a:r>
            <a:r>
              <a:t>. Sufficient records (including data and software) have been archived so that the research can be defended later if necessary or differences between independent confirmations resolved. The archive might be private, as with traditional laboratory notebooks.</a:t>
            </a:r>
          </a:p>
          <a:p>
            <a:pPr marL="374649" indent="-374649" defTabSz="484703">
              <a:spcBef>
                <a:spcPts val="3400"/>
              </a:spcBef>
              <a:defRPr sz="2949"/>
            </a:pPr>
            <a:r>
              <a:rPr b="1">
                <a:latin typeface="Helvetica Neue"/>
                <a:ea typeface="Helvetica Neue"/>
                <a:cs typeface="Helvetica Neue"/>
                <a:sym typeface="Helvetica Neue"/>
              </a:rPr>
              <a:t>Open or Reproducible Research</a:t>
            </a:r>
            <a:r>
              <a:t>. Auditable research made openly available. This comprised well-documented and fully open code and data that are publicly available that would allow one to (a) fully audit the computational procedure, (b) replicate and also independently reproduce the results of the research, and (c) extend the results or apply the method to new problems.</a:t>
            </a:r>
          </a:p>
        </p:txBody>
      </p:sp>
      <p:sp>
        <p:nvSpPr>
          <p:cNvPr id="253" name="Stodden et al. (2013)"/>
          <p:cNvSpPr txBox="1"/>
          <p:nvPr/>
        </p:nvSpPr>
        <p:spPr>
          <a:xfrm>
            <a:off x="10650842" y="12817358"/>
            <a:ext cx="3082316" cy="8864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sz="2400">
                <a:hlinkClick r:id="rId2" invalidUrl="" action="" tgtFrame="" tooltip="" history="1" highlightClick="0" endSnd="0"/>
              </a:rPr>
              <a:t>Stodden et al. (2013)</a:t>
            </a:r>
            <a:r>
              <a:t>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New Lexicon for Research Reproducibility"/>
          <p:cNvSpPr txBox="1"/>
          <p:nvPr>
            <p:ph type="title"/>
          </p:nvPr>
        </p:nvSpPr>
        <p:spPr>
          <a:prstGeom prst="rect">
            <a:avLst/>
          </a:prstGeom>
        </p:spPr>
        <p:txBody>
          <a:bodyPr/>
          <a:lstStyle/>
          <a:p>
            <a:pPr/>
            <a:r>
              <a:t>New Lexicon for Research Reproducibility</a:t>
            </a:r>
          </a:p>
        </p:txBody>
      </p:sp>
      <p:sp>
        <p:nvSpPr>
          <p:cNvPr id="256" name="Methods reproducibility: captures the original meaning of reproducibility, that is, the ability to implement, as exactly as possible, the experimental and computational procedures, with the same data and tools, to obtain the same results.…"/>
          <p:cNvSpPr txBox="1"/>
          <p:nvPr>
            <p:ph type="body" idx="1"/>
          </p:nvPr>
        </p:nvSpPr>
        <p:spPr>
          <a:prstGeom prst="rect">
            <a:avLst/>
          </a:prstGeom>
        </p:spPr>
        <p:txBody>
          <a:bodyPr/>
          <a:lstStyle/>
          <a:p>
            <a:pPr marL="514350" indent="-514350" defTabSz="665440">
              <a:spcBef>
                <a:spcPts val="4700"/>
              </a:spcBef>
              <a:defRPr sz="4050"/>
            </a:pPr>
            <a:r>
              <a:rPr b="1">
                <a:latin typeface="Helvetica Neue"/>
                <a:ea typeface="Helvetica Neue"/>
                <a:cs typeface="Helvetica Neue"/>
                <a:sym typeface="Helvetica Neue"/>
              </a:rPr>
              <a:t>Methods reproducibility:</a:t>
            </a:r>
            <a:r>
              <a:t> captures the original meaning of reproducibility, that is, the ability to implement, as exactly as possible, the experimental and computational procedures, with the same data and tools, to obtain the same results. </a:t>
            </a:r>
          </a:p>
          <a:p>
            <a:pPr marL="514350" indent="-514350" defTabSz="665440">
              <a:spcBef>
                <a:spcPts val="4700"/>
              </a:spcBef>
              <a:defRPr sz="4050"/>
            </a:pPr>
            <a:r>
              <a:rPr b="1">
                <a:latin typeface="Helvetica Neue"/>
                <a:ea typeface="Helvetica Neue"/>
                <a:cs typeface="Helvetica Neue"/>
                <a:sym typeface="Helvetica Neue"/>
              </a:rPr>
              <a:t>Results reproducibility:</a:t>
            </a:r>
            <a:r>
              <a:t> refers to what was previously described as “replication,” that is, the production of corroborating results in a new study, having followed the same experimental methods.</a:t>
            </a:r>
          </a:p>
          <a:p>
            <a:pPr marL="514350" indent="-514350" defTabSz="665440">
              <a:spcBef>
                <a:spcPts val="4700"/>
              </a:spcBef>
              <a:defRPr sz="4050"/>
            </a:pPr>
            <a:r>
              <a:rPr b="1">
                <a:latin typeface="Helvetica Neue"/>
                <a:ea typeface="Helvetica Neue"/>
                <a:cs typeface="Helvetica Neue"/>
                <a:sym typeface="Helvetica Neue"/>
              </a:rPr>
              <a:t>Inferential reproducibility</a:t>
            </a:r>
            <a:r>
              <a:t>, not often recognized as a separate concept, is the making of knowledge claims of similar strength from a study replication or reanalysis. This is not identical to results reproducibility, because not all investigators will draw the same conclusions from the same results, or they might make different analytical choices that lead to different inferences from the same data.</a:t>
            </a:r>
          </a:p>
        </p:txBody>
      </p:sp>
      <p:sp>
        <p:nvSpPr>
          <p:cNvPr id="257" name="Goodman SN, Fanelli D, Ioannidis JPA. What does research reproducibility mean? Science Translational Medicine. American Association for the Advancement of Science; 2016 Jun 1;8(341):341ps12–2."/>
          <p:cNvSpPr txBox="1"/>
          <p:nvPr/>
        </p:nvSpPr>
        <p:spPr>
          <a:xfrm>
            <a:off x="131711" y="12664379"/>
            <a:ext cx="23714177" cy="8706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Goodman SN, Fanelli D, Ioannidis JPA. What does research reproducibility mean? Science Translational Medicine. American Association for the Advancement of Science; 2016 Jun 1;8(341):341ps12–2.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oftware tools Help make research more reproducible"/>
          <p:cNvSpPr txBox="1"/>
          <p:nvPr>
            <p:ph type="title"/>
          </p:nvPr>
        </p:nvSpPr>
        <p:spPr>
          <a:prstGeom prst="rect">
            <a:avLst/>
          </a:prstGeom>
        </p:spPr>
        <p:txBody>
          <a:bodyPr/>
          <a:lstStyle/>
          <a:p>
            <a:pPr/>
            <a:r>
              <a:t>software tools Help make research more reproducible</a:t>
            </a:r>
          </a:p>
        </p:txBody>
      </p:sp>
      <p:sp>
        <p:nvSpPr>
          <p:cNvPr id="260" name="Literate computing, authoring, and publishing…"/>
          <p:cNvSpPr txBox="1"/>
          <p:nvPr>
            <p:ph type="body" idx="1"/>
          </p:nvPr>
        </p:nvSpPr>
        <p:spPr>
          <a:prstGeom prst="rect">
            <a:avLst/>
          </a:prstGeom>
        </p:spPr>
        <p:txBody>
          <a:bodyPr/>
          <a:lstStyle/>
          <a:p>
            <a:pPr marL="304800" indent="-304800" defTabSz="394334">
              <a:spcBef>
                <a:spcPts val="2800"/>
              </a:spcBef>
              <a:defRPr sz="2400"/>
            </a:pPr>
            <a:r>
              <a:rPr b="1">
                <a:latin typeface="Helvetica Neue"/>
                <a:ea typeface="Helvetica Neue"/>
                <a:cs typeface="Helvetica Neue"/>
                <a:sym typeface="Helvetica Neue"/>
              </a:rPr>
              <a:t>Literate computing, authoring, and publishing</a:t>
            </a:r>
          </a:p>
          <a:p>
            <a:pPr lvl="1" marL="524255" indent="-304800" defTabSz="394334">
              <a:spcBef>
                <a:spcPts val="2800"/>
              </a:spcBef>
              <a:defRPr sz="2400"/>
            </a:pPr>
            <a:r>
              <a:t>These tools enable writing and publishing self-contained documents that include narrative and code used to generate both text and graphical results.</a:t>
            </a:r>
          </a:p>
          <a:p>
            <a:pPr marL="304800" indent="-304800" defTabSz="394334">
              <a:spcBef>
                <a:spcPts val="2800"/>
              </a:spcBef>
              <a:defRPr sz="2400"/>
            </a:pPr>
            <a:r>
              <a:rPr b="1">
                <a:latin typeface="Helvetica Neue"/>
                <a:ea typeface="Helvetica Neue"/>
                <a:cs typeface="Helvetica Neue"/>
                <a:sym typeface="Helvetica Neue"/>
              </a:rPr>
              <a:t>Version control</a:t>
            </a:r>
          </a:p>
          <a:p>
            <a:pPr lvl="1" marL="524255" indent="-304800" defTabSz="394334">
              <a:spcBef>
                <a:spcPts val="2800"/>
              </a:spcBef>
              <a:defRPr sz="2400"/>
            </a:pPr>
            <a:r>
              <a:t>These tools enable you to keep a record of file changes over time, so specific versions can be recalled later. During exploratory data analysis you might pursue several paths that lead nowhere, with version control you can efficiently revert to an earlier point in the analysis without starting from scratch. </a:t>
            </a:r>
          </a:p>
          <a:p>
            <a:pPr marL="304800" indent="-304800" defTabSz="394334">
              <a:spcBef>
                <a:spcPts val="2800"/>
              </a:spcBef>
              <a:defRPr sz="2400"/>
            </a:pPr>
            <a:r>
              <a:rPr b="1">
                <a:latin typeface="Helvetica Neue"/>
                <a:ea typeface="Helvetica Neue"/>
                <a:cs typeface="Helvetica Neue"/>
                <a:sym typeface="Helvetica Neue"/>
              </a:rPr>
              <a:t>Tracking provenance</a:t>
            </a:r>
          </a:p>
          <a:p>
            <a:pPr lvl="1" marL="524255" indent="-304800" defTabSz="394334">
              <a:spcBef>
                <a:spcPts val="2800"/>
              </a:spcBef>
              <a:defRPr sz="2400"/>
            </a:pPr>
            <a:r>
              <a:t>Provenance refers to the tracking of chronology and origin of research objects, such as data, source code, figures, and results. </a:t>
            </a:r>
          </a:p>
          <a:p>
            <a:pPr marL="304800" indent="-304800" defTabSz="394334">
              <a:spcBef>
                <a:spcPts val="2800"/>
              </a:spcBef>
              <a:defRPr sz="2400"/>
            </a:pPr>
            <a:r>
              <a:rPr b="1">
                <a:latin typeface="Helvetica Neue"/>
                <a:ea typeface="Helvetica Neue"/>
                <a:cs typeface="Helvetica Neue"/>
                <a:sym typeface="Helvetica Neue"/>
              </a:rPr>
              <a:t>Automation</a:t>
            </a:r>
            <a:endParaRPr b="1">
              <a:latin typeface="Helvetica Neue"/>
              <a:ea typeface="Helvetica Neue"/>
              <a:cs typeface="Helvetica Neue"/>
              <a:sym typeface="Helvetica Neue"/>
            </a:endParaRPr>
          </a:p>
          <a:p>
            <a:pPr lvl="1" marL="524255" indent="-304800" defTabSz="394334">
              <a:spcBef>
                <a:spcPts val="2800"/>
              </a:spcBef>
              <a:defRPr sz="2400"/>
            </a:pPr>
            <a:r>
              <a:t>Several Unix tools are useful for streamlined automation and documentation of the research process, e.g. editing files, moving input and output between different parts of your workflow, and compiling documents for publication.</a:t>
            </a:r>
          </a:p>
          <a:p>
            <a:pPr marL="304800" indent="-304800" defTabSz="394334">
              <a:spcBef>
                <a:spcPts val="2800"/>
              </a:spcBef>
              <a:defRPr sz="2400"/>
            </a:pPr>
            <a:r>
              <a:rPr b="1">
                <a:latin typeface="Helvetica Neue"/>
                <a:ea typeface="Helvetica Neue"/>
                <a:cs typeface="Helvetica Neue"/>
                <a:sym typeface="Helvetica Neue"/>
              </a:rPr>
              <a:t>Capturing the computational environment</a:t>
            </a:r>
            <a:endParaRPr b="1">
              <a:latin typeface="Helvetica Neue"/>
              <a:ea typeface="Helvetica Neue"/>
              <a:cs typeface="Helvetica Neue"/>
              <a:sym typeface="Helvetica Neue"/>
            </a:endParaRPr>
          </a:p>
          <a:p>
            <a:pPr lvl="1" marL="524255" indent="-304800" defTabSz="394334">
              <a:spcBef>
                <a:spcPts val="2800"/>
              </a:spcBef>
              <a:defRPr sz="2400"/>
            </a:pPr>
            <a:r>
              <a:t>A substantial challenge in reproducing analyses is installing and configuring the web of dependencies of specific versions of various analytical tools. Containers (docker) and virtual machines (a computer inside a computer) enable you to efficiently share your entire computational environment with all the dependencies intact.</a:t>
            </a:r>
          </a:p>
        </p:txBody>
      </p:sp>
      <p:sp>
        <p:nvSpPr>
          <p:cNvPr id="261" name="Stodden et al 2013"/>
          <p:cNvSpPr txBox="1"/>
          <p:nvPr/>
        </p:nvSpPr>
        <p:spPr>
          <a:xfrm>
            <a:off x="10854931" y="13009419"/>
            <a:ext cx="2674138"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hlinkClick r:id="rId2" invalidUrl="" action="" tgtFrame="" tooltip="" history="1" highlightClick="0" endSnd="0"/>
              </a:defRPr>
            </a:lvl1pPr>
          </a:lstStyle>
          <a:p>
            <a:pPr/>
            <a:r>
              <a:rPr>
                <a:hlinkClick r:id="rId2" invalidUrl="" action="" tgtFrame="" tooltip="" history="1" highlightClick="0" endSnd="0"/>
              </a:rPr>
              <a:t>Stodden et al 2013</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prstGeom prst="rect">
            <a:avLst/>
          </a:prstGeom>
        </p:spPr>
        <p:txBody>
          <a:bodyPr/>
          <a:lstStyle/>
          <a:p>
            <a:pPr/>
            <a:r>
              <a:t>The Path to Open Science...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Open Science External Support: Open Source Software"/>
          <p:cNvSpPr txBox="1"/>
          <p:nvPr>
            <p:ph type="title"/>
          </p:nvPr>
        </p:nvSpPr>
        <p:spPr>
          <a:prstGeom prst="rect">
            <a:avLst/>
          </a:prstGeom>
        </p:spPr>
        <p:txBody>
          <a:bodyPr/>
          <a:lstStyle/>
          <a:p>
            <a:pPr/>
            <a:r>
              <a:t>Open Science External Support: Open Source Software</a:t>
            </a:r>
          </a:p>
        </p:txBody>
      </p:sp>
      <p:sp>
        <p:nvSpPr>
          <p:cNvPr id="264" name="Open Source Software…"/>
          <p:cNvSpPr txBox="1"/>
          <p:nvPr>
            <p:ph type="body" idx="1"/>
          </p:nvPr>
        </p:nvSpPr>
        <p:spPr>
          <a:prstGeom prst="rect">
            <a:avLst/>
          </a:prstGeom>
        </p:spPr>
        <p:txBody>
          <a:bodyPr/>
          <a:lstStyle/>
          <a:p>
            <a:pPr marL="482600" indent="-482600" defTabSz="624363">
              <a:spcBef>
                <a:spcPts val="4400"/>
              </a:spcBef>
              <a:defRPr sz="3800"/>
            </a:pPr>
            <a:r>
              <a:t>Open Source Software </a:t>
            </a:r>
          </a:p>
          <a:p>
            <a:pPr lvl="1" marL="830072" indent="-482600" defTabSz="624363">
              <a:spcBef>
                <a:spcPts val="4400"/>
              </a:spcBef>
              <a:defRPr sz="3800"/>
            </a:pPr>
            <a:r>
              <a:t>Software with licenses that communicate alternative terms of use to code developers, rather than the copyright default. </a:t>
            </a:r>
          </a:p>
          <a:p>
            <a:pPr lvl="1" marL="830072" indent="-482600" defTabSz="624363">
              <a:spcBef>
                <a:spcPts val="4400"/>
              </a:spcBef>
              <a:defRPr sz="3800"/>
            </a:pPr>
            <a:r>
              <a:t>Hundreds of open source software licenses: </a:t>
            </a:r>
          </a:p>
          <a:p>
            <a:pPr lvl="2" marL="1177544" indent="-482600" defTabSz="624363">
              <a:spcBef>
                <a:spcPts val="4400"/>
              </a:spcBef>
              <a:defRPr sz="3800"/>
            </a:pPr>
            <a:r>
              <a:t>GNU Public License (GPL) - (Modified)</a:t>
            </a:r>
          </a:p>
          <a:p>
            <a:pPr lvl="2" marL="1177544" indent="-482600" defTabSz="624363">
              <a:spcBef>
                <a:spcPts val="4400"/>
              </a:spcBef>
              <a:defRPr sz="3800"/>
            </a:pPr>
            <a:r>
              <a:t>BSD License</a:t>
            </a:r>
          </a:p>
          <a:p>
            <a:pPr lvl="2" marL="1177544" indent="-482600" defTabSz="624363">
              <a:spcBef>
                <a:spcPts val="4400"/>
              </a:spcBef>
              <a:defRPr sz="3800"/>
            </a:pPr>
            <a:r>
              <a:t>MIT License</a:t>
            </a:r>
          </a:p>
          <a:p>
            <a:pPr lvl="2" marL="1177544" indent="-482600" defTabSz="624363">
              <a:spcBef>
                <a:spcPts val="4400"/>
              </a:spcBef>
              <a:defRPr sz="3800"/>
            </a:pPr>
            <a:r>
              <a:t>Apache 2.0 License </a:t>
            </a:r>
          </a:p>
          <a:p>
            <a:pPr lvl="2" marL="1177544" indent="-482600" defTabSz="624363">
              <a:spcBef>
                <a:spcPts val="4400"/>
              </a:spcBef>
              <a:defRPr sz="3800"/>
            </a:pPr>
            <a:r>
              <a:t>... see http://www.opensource.org/licenses/alphabetical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Open Science External Support: Creative Commons"/>
          <p:cNvSpPr txBox="1"/>
          <p:nvPr>
            <p:ph type="title"/>
          </p:nvPr>
        </p:nvSpPr>
        <p:spPr>
          <a:prstGeom prst="rect">
            <a:avLst/>
          </a:prstGeom>
        </p:spPr>
        <p:txBody>
          <a:bodyPr/>
          <a:lstStyle/>
          <a:p>
            <a:pPr/>
            <a:r>
              <a:t>Open Science External Support: Creative Commons</a:t>
            </a:r>
          </a:p>
        </p:txBody>
      </p:sp>
      <p:sp>
        <p:nvSpPr>
          <p:cNvPr id="267" name="Creative Commons provides a suite of licensing options for digital artistic works:…"/>
          <p:cNvSpPr txBox="1"/>
          <p:nvPr>
            <p:ph type="body" idx="1"/>
          </p:nvPr>
        </p:nvSpPr>
        <p:spPr>
          <a:prstGeom prst="rect">
            <a:avLst/>
          </a:prstGeom>
        </p:spPr>
        <p:txBody>
          <a:bodyPr/>
          <a:lstStyle/>
          <a:p>
            <a:pPr/>
            <a:r>
              <a:t>Creative Commons provides a suite of licensing options for digital artistic works: </a:t>
            </a:r>
          </a:p>
          <a:p>
            <a:pPr lvl="2"/>
            <a:r>
              <a:t>BY: if you use the work attribution must be provided,</a:t>
            </a:r>
          </a:p>
          <a:p>
            <a:pPr lvl="2"/>
            <a:r>
              <a:t>NC: the work cannot be used for commercial purposes,</a:t>
            </a:r>
          </a:p>
          <a:p>
            <a:pPr lvl="2"/>
            <a:r>
              <a:t>ND: no derivative works permitted,</a:t>
            </a:r>
          </a:p>
          <a:p>
            <a:pPr lvl="2"/>
            <a:r>
              <a:t>SA: derivative works must carry the same license as the original</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How to give and receive credit for reproducible research?"/>
          <p:cNvSpPr txBox="1"/>
          <p:nvPr>
            <p:ph type="title"/>
          </p:nvPr>
        </p:nvSpPr>
        <p:spPr>
          <a:prstGeom prst="rect">
            <a:avLst/>
          </a:prstGeom>
        </p:spPr>
        <p:txBody>
          <a:bodyPr/>
          <a:lstStyle/>
          <a:p>
            <a:pPr/>
            <a:r>
              <a:t>How to give and receive credit for reproducible research?</a:t>
            </a:r>
          </a:p>
        </p:txBody>
      </p:sp>
      <p:sp>
        <p:nvSpPr>
          <p:cNvPr id="270" name="Reproducible Research Standard (Stodden, 2009):…"/>
          <p:cNvSpPr txBox="1"/>
          <p:nvPr>
            <p:ph type="body" idx="1"/>
          </p:nvPr>
        </p:nvSpPr>
        <p:spPr>
          <a:prstGeom prst="rect">
            <a:avLst/>
          </a:prstGeom>
        </p:spPr>
        <p:txBody>
          <a:bodyPr/>
          <a:lstStyle/>
          <a:p>
            <a:pPr marL="546100" indent="-546100" defTabSz="706516">
              <a:spcBef>
                <a:spcPts val="5000"/>
              </a:spcBef>
              <a:defRPr sz="4300"/>
            </a:pPr>
            <a:r>
              <a:t>Reproducible Research Standard (</a:t>
            </a:r>
            <a:r>
              <a:rPr>
                <a:hlinkClick r:id="rId2" invalidUrl="" action="" tgtFrame="" tooltip="" history="1" highlightClick="0" endSnd="0"/>
              </a:rPr>
              <a:t>Stodden, 2009)</a:t>
            </a:r>
            <a:r>
              <a:t>:</a:t>
            </a:r>
          </a:p>
          <a:p>
            <a:pPr lvl="1" marL="939291" indent="-546100" defTabSz="706516">
              <a:spcBef>
                <a:spcPts val="5000"/>
              </a:spcBef>
              <a:defRPr sz="4300"/>
            </a:pPr>
            <a:r>
              <a:t>Release media components (text and figures, such as markdown, LaTeX, PDF and other documents) under a </a:t>
            </a:r>
            <a:r>
              <a:rPr>
                <a:hlinkClick r:id="rId3" invalidUrl="" action="" tgtFrame="" tooltip="" history="1" highlightClick="0" endSnd="0"/>
              </a:rPr>
              <a:t>Creative Commons Attribution (CC-BY) licence</a:t>
            </a:r>
            <a:r>
              <a:t>.</a:t>
            </a:r>
          </a:p>
          <a:p>
            <a:pPr lvl="1" marL="939291" indent="-546100" defTabSz="706516">
              <a:spcBef>
                <a:spcPts val="5000"/>
              </a:spcBef>
              <a:defRPr sz="4300"/>
            </a:pPr>
            <a:r>
              <a:t>Release code components under the </a:t>
            </a:r>
            <a:r>
              <a:rPr>
                <a:hlinkClick r:id="rId4" invalidUrl="" action="" tgtFrame="" tooltip="" history="1" highlightClick="0" endSnd="0"/>
              </a:rPr>
              <a:t>MIT license</a:t>
            </a:r>
            <a:r>
              <a:t> or similar.</a:t>
            </a:r>
          </a:p>
          <a:p>
            <a:pPr lvl="1" marL="939291" indent="-546100" defTabSz="706516">
              <a:spcBef>
                <a:spcPts val="5000"/>
              </a:spcBef>
              <a:defRPr sz="4300"/>
            </a:pPr>
            <a:r>
              <a:t>Release data under the </a:t>
            </a:r>
            <a:r>
              <a:rPr>
                <a:hlinkClick r:id="rId5" invalidUrl="" action="" tgtFrame="" tooltip="" history="1" highlightClick="0" endSnd="0"/>
              </a:rPr>
              <a:t>CC0 licence</a:t>
            </a:r>
            <a:r>
              <a:t>, that is, place data in the public domain.</a:t>
            </a:r>
          </a:p>
          <a:p>
            <a:pPr lvl="1" marL="939291" indent="-546100" defTabSz="706516">
              <a:spcBef>
                <a:spcPts val="5000"/>
              </a:spcBef>
              <a:defRPr sz="4300"/>
            </a:pPr>
            <a:r>
              <a:t>There are several options for depositing these components of the research compendia online that give </a:t>
            </a:r>
            <a:r>
              <a:rPr>
                <a:hlinkClick r:id="rId6" invalidUrl="" action="" tgtFrame="" tooltip="" history="1" highlightClick="0" endSnd="0"/>
              </a:rPr>
              <a:t>DOI</a:t>
            </a:r>
            <a:r>
              <a:t>s for convenient citing and discovery (eg. </a:t>
            </a:r>
            <a:r>
              <a:rPr>
                <a:hlinkClick r:id="rId7" invalidUrl="" action="" tgtFrame="" tooltip="" history="1" highlightClick="0" endSnd="0"/>
              </a:rPr>
              <a:t>figshare</a:t>
            </a:r>
            <a:r>
              <a:t> with GitHub integration, </a:t>
            </a:r>
            <a:r>
              <a:rPr>
                <a:hlinkClick r:id="rId8" invalidUrl="" action="" tgtFrame="" tooltip="" history="1" highlightClick="0" endSnd="0"/>
              </a:rPr>
              <a:t>zenodo</a:t>
            </a:r>
            <a:r>
              <a:t> also with GitHub integration, and </a:t>
            </a:r>
            <a:r>
              <a:rPr>
                <a:hlinkClick r:id="rId9" invalidUrl="" action="" tgtFrame="" tooltip="" history="1" highlightClick="0" endSnd="0"/>
              </a:rPr>
              <a:t>researchcompendia.org</a:t>
            </a:r>
            <a:r>
              <a:t>).</a:t>
            </a:r>
          </a:p>
        </p:txBody>
      </p:sp>
      <p:sp>
        <p:nvSpPr>
          <p:cNvPr id="271" name="Stodden, 2009"/>
          <p:cNvSpPr txBox="1"/>
          <p:nvPr/>
        </p:nvSpPr>
        <p:spPr>
          <a:xfrm>
            <a:off x="11128794" y="13009419"/>
            <a:ext cx="212641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2009</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Advantages to the RRS"/>
          <p:cNvSpPr txBox="1"/>
          <p:nvPr>
            <p:ph type="title"/>
          </p:nvPr>
        </p:nvSpPr>
        <p:spPr>
          <a:prstGeom prst="rect">
            <a:avLst/>
          </a:prstGeom>
        </p:spPr>
        <p:txBody>
          <a:bodyPr/>
          <a:lstStyle/>
          <a:p>
            <a:pPr/>
            <a:r>
              <a:t>Advantages to the RRS </a:t>
            </a:r>
          </a:p>
        </p:txBody>
      </p:sp>
      <p:sp>
        <p:nvSpPr>
          <p:cNvPr id="274" name="focus becomes the release of the entire research compendium,…"/>
          <p:cNvSpPr txBox="1"/>
          <p:nvPr>
            <p:ph type="body" idx="1"/>
          </p:nvPr>
        </p:nvSpPr>
        <p:spPr>
          <a:prstGeom prst="rect">
            <a:avLst/>
          </a:prstGeom>
        </p:spPr>
        <p:txBody>
          <a:bodyPr/>
          <a:lstStyle/>
          <a:p>
            <a:pPr/>
            <a:r>
              <a:t>focus becomes the release of the entire research compendium, </a:t>
            </a:r>
          </a:p>
          <a:p>
            <a:pPr/>
            <a:r>
              <a:t>hook for funding agencies, journals, universities,</a:t>
            </a:r>
          </a:p>
          <a:p>
            <a:pPr/>
            <a:r>
              <a:t>standardization avoids license incompatibilities,</a:t>
            </a:r>
          </a:p>
          <a:p>
            <a:pPr/>
            <a:r>
              <a:t>clarity of rights (beyond fair use),</a:t>
            </a:r>
          </a:p>
          <a:p>
            <a:pPr/>
            <a:r>
              <a:t>this IP frameworks supports scientific norms.</a:t>
            </a:r>
          </a:p>
        </p:txBody>
      </p:sp>
      <p:sp>
        <p:nvSpPr>
          <p:cNvPr id="275" name="Stodden, 2009"/>
          <p:cNvSpPr txBox="1"/>
          <p:nvPr/>
        </p:nvSpPr>
        <p:spPr>
          <a:xfrm>
            <a:off x="11128794" y="13009419"/>
            <a:ext cx="212641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2009</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How can we make reproducible research the norm?"/>
          <p:cNvSpPr txBox="1"/>
          <p:nvPr>
            <p:ph type="title"/>
          </p:nvPr>
        </p:nvSpPr>
        <p:spPr>
          <a:prstGeom prst="rect">
            <a:avLst/>
          </a:prstGeom>
        </p:spPr>
        <p:txBody>
          <a:bodyPr/>
          <a:lstStyle/>
          <a:p>
            <a:pPr/>
            <a:r>
              <a:t>How can we make reproducible research the norm?</a:t>
            </a:r>
          </a:p>
        </p:txBody>
      </p:sp>
      <p:sp>
        <p:nvSpPr>
          <p:cNvPr id="278" name="Leveque et al. (2012) recommend:…"/>
          <p:cNvSpPr txBox="1"/>
          <p:nvPr>
            <p:ph type="body" idx="1"/>
          </p:nvPr>
        </p:nvSpPr>
        <p:spPr>
          <a:prstGeom prst="rect">
            <a:avLst/>
          </a:prstGeom>
        </p:spPr>
        <p:txBody>
          <a:bodyPr/>
          <a:lstStyle/>
          <a:p>
            <a:pPr marL="514350" indent="-514350" defTabSz="665440">
              <a:spcBef>
                <a:spcPts val="4700"/>
              </a:spcBef>
              <a:defRPr sz="4050"/>
            </a:pPr>
            <a:r>
              <a:rPr>
                <a:hlinkClick r:id="rId2" invalidUrl="" action="" tgtFrame="" tooltip="" history="1" highlightClick="0" endSnd="0"/>
              </a:rPr>
              <a:t>Leveque et al. (2012)</a:t>
            </a:r>
            <a:r>
              <a:t> recommend:</a:t>
            </a:r>
          </a:p>
          <a:p>
            <a:pPr lvl="1" marL="884682" indent="-514350" defTabSz="665440">
              <a:spcBef>
                <a:spcPts val="4700"/>
              </a:spcBef>
              <a:defRPr sz="4050"/>
            </a:pPr>
            <a:r>
              <a:t>Train students by putting homework, assignments &amp; dissertations on the reproducible research spectrum</a:t>
            </a:r>
          </a:p>
          <a:p>
            <a:pPr lvl="1" marL="884682" indent="-514350" defTabSz="665440">
              <a:spcBef>
                <a:spcPts val="4700"/>
              </a:spcBef>
              <a:defRPr sz="4050"/>
            </a:pPr>
            <a:r>
              <a:t>Publish examples of reproducible research in our field</a:t>
            </a:r>
          </a:p>
          <a:p>
            <a:pPr lvl="1" marL="884682" indent="-514350" defTabSz="665440">
              <a:spcBef>
                <a:spcPts val="4700"/>
              </a:spcBef>
              <a:defRPr sz="4050"/>
            </a:pPr>
            <a:r>
              <a:t>Request code &amp; data when reviewing</a:t>
            </a:r>
          </a:p>
          <a:p>
            <a:pPr lvl="1" marL="884682" indent="-514350" defTabSz="665440">
              <a:spcBef>
                <a:spcPts val="4700"/>
              </a:spcBef>
              <a:defRPr sz="4050"/>
            </a:pPr>
            <a:r>
              <a:t>Submit to &amp; review for journals that support reproducible research</a:t>
            </a:r>
          </a:p>
          <a:p>
            <a:pPr lvl="1" marL="884682" indent="-514350" defTabSz="665440">
              <a:spcBef>
                <a:spcPts val="4700"/>
              </a:spcBef>
              <a:defRPr sz="4050"/>
            </a:pPr>
            <a:r>
              <a:t>Critically review &amp; audit data management plans in grant proposals</a:t>
            </a:r>
          </a:p>
          <a:p>
            <a:pPr lvl="1" marL="884682" indent="-514350" defTabSz="665440">
              <a:spcBef>
                <a:spcPts val="4700"/>
              </a:spcBef>
              <a:defRPr sz="4050"/>
            </a:pPr>
            <a:r>
              <a:t>Consider reproducibility wherever possible in hiring, promotion &amp; reference letters.</a:t>
            </a:r>
          </a:p>
        </p:txBody>
      </p:sp>
      <p:sp>
        <p:nvSpPr>
          <p:cNvPr id="279" name="http://ropensci.github.io/reproducibility-guide/sections/introduction/"/>
          <p:cNvSpPr txBox="1"/>
          <p:nvPr/>
        </p:nvSpPr>
        <p:spPr>
          <a:xfrm>
            <a:off x="7699946" y="13009419"/>
            <a:ext cx="8984108"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http://ropensci.github.io/reproducibility-guide/sections/introduction/</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Reproducible versus Replication"/>
          <p:cNvSpPr txBox="1"/>
          <p:nvPr>
            <p:ph type="title"/>
          </p:nvPr>
        </p:nvSpPr>
        <p:spPr>
          <a:prstGeom prst="rect">
            <a:avLst/>
          </a:prstGeom>
        </p:spPr>
        <p:txBody>
          <a:bodyPr/>
          <a:lstStyle/>
          <a:p>
            <a:pPr/>
            <a:r>
              <a:t>Reproducible versus Replication</a:t>
            </a:r>
          </a:p>
        </p:txBody>
      </p:sp>
      <p:sp>
        <p:nvSpPr>
          <p:cNvPr id="282" name="Claerbout defined “reproducing” to mean “running the same software on the same input data and obtaining the same results” (Rougier et al., 2017), going so far as to state that “[j]udgement of the reproducibility of computationally oriented research no longer requires an expert—a clerk can do it” (Claerbout and Karrenbach, 1992).…"/>
          <p:cNvSpPr txBox="1"/>
          <p:nvPr>
            <p:ph type="body" idx="1"/>
          </p:nvPr>
        </p:nvSpPr>
        <p:spPr>
          <a:prstGeom prst="rect">
            <a:avLst/>
          </a:prstGeom>
        </p:spPr>
        <p:txBody>
          <a:bodyPr/>
          <a:lstStyle/>
          <a:p>
            <a:pPr marL="590550" indent="-590550" defTabSz="764024">
              <a:spcBef>
                <a:spcPts val="5400"/>
              </a:spcBef>
              <a:defRPr sz="4650"/>
            </a:pPr>
            <a:r>
              <a:t>Claerbout defined “</a:t>
            </a:r>
            <a:r>
              <a:rPr b="1">
                <a:latin typeface="Helvetica Neue"/>
                <a:ea typeface="Helvetica Neue"/>
                <a:cs typeface="Helvetica Neue"/>
                <a:sym typeface="Helvetica Neue"/>
              </a:rPr>
              <a:t>reproducing</a:t>
            </a:r>
            <a:r>
              <a:t>” to mean “</a:t>
            </a:r>
            <a:r>
              <a:rPr b="1">
                <a:latin typeface="Helvetica Neue"/>
                <a:ea typeface="Helvetica Neue"/>
                <a:cs typeface="Helvetica Neue"/>
                <a:sym typeface="Helvetica Neue"/>
              </a:rPr>
              <a:t>running the same software on the same input data and obtaining the same results</a:t>
            </a:r>
            <a:r>
              <a:t>” (Rougier et al., 2017), going so far as to state that “[j]udgement of the reproducibility of computationally oriented research no longer requires an expert—a clerk can do it” (Claerbout and Karrenbach, 1992). </a:t>
            </a:r>
          </a:p>
          <a:p>
            <a:pPr marL="590550" indent="-590550" defTabSz="764024">
              <a:spcBef>
                <a:spcPts val="5400"/>
              </a:spcBef>
              <a:defRPr sz="4650"/>
            </a:pPr>
            <a:r>
              <a:t>As a complement, </a:t>
            </a:r>
            <a:r>
              <a:rPr b="1">
                <a:latin typeface="Helvetica Neue"/>
                <a:ea typeface="Helvetica Neue"/>
                <a:cs typeface="Helvetica Neue"/>
                <a:sym typeface="Helvetica Neue"/>
              </a:rPr>
              <a:t>replicating</a:t>
            </a:r>
            <a:r>
              <a:t> a published result is then defined to mean “</a:t>
            </a:r>
            <a:r>
              <a:rPr b="1">
                <a:latin typeface="Helvetica Neue"/>
                <a:ea typeface="Helvetica Neue"/>
                <a:cs typeface="Helvetica Neue"/>
                <a:sym typeface="Helvetica Neue"/>
              </a:rPr>
              <a:t>writing and then running new software based on the description of a computational model or method provided in the original publication, and obtaining results that are similar enough</a:t>
            </a:r>
            <a:r>
              <a:t> …” (Rougier et al., 2017). I will refer to these definitions of “reproducibility” and “replicability” as Claerbout terminology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producible versus Replication"/>
          <p:cNvSpPr txBox="1"/>
          <p:nvPr>
            <p:ph type="title"/>
          </p:nvPr>
        </p:nvSpPr>
        <p:spPr>
          <a:prstGeom prst="rect">
            <a:avLst/>
          </a:prstGeom>
        </p:spPr>
        <p:txBody>
          <a:bodyPr/>
          <a:lstStyle/>
          <a:p>
            <a:pPr/>
            <a:r>
              <a:t>Reproducible versus Replication</a:t>
            </a:r>
          </a:p>
        </p:txBody>
      </p:sp>
      <p:sp>
        <p:nvSpPr>
          <p:cNvPr id="285" name="Association for Computing Machinery has adopted the following definitions (ACM, 2016)…"/>
          <p:cNvSpPr txBox="1"/>
          <p:nvPr>
            <p:ph type="body" idx="1"/>
          </p:nvPr>
        </p:nvSpPr>
        <p:spPr>
          <a:prstGeom prst="rect">
            <a:avLst/>
          </a:prstGeom>
        </p:spPr>
        <p:txBody>
          <a:bodyPr/>
          <a:lstStyle/>
          <a:p>
            <a:pPr marL="425450" indent="-425450" defTabSz="550425">
              <a:spcBef>
                <a:spcPts val="3900"/>
              </a:spcBef>
              <a:defRPr sz="3350"/>
            </a:pPr>
            <a:r>
              <a:t>Association for Computing Machinery has adopted the following definitions (ACM, 2016)</a:t>
            </a:r>
          </a:p>
          <a:p>
            <a:pPr lvl="1" marL="731774" indent="-425450" defTabSz="550425">
              <a:spcBef>
                <a:spcPts val="3900"/>
              </a:spcBef>
              <a:defRPr sz="3350"/>
            </a:pPr>
            <a:r>
              <a:rPr b="1">
                <a:latin typeface="Helvetica Neue"/>
                <a:ea typeface="Helvetica Neue"/>
                <a:cs typeface="Helvetica Neue"/>
                <a:sym typeface="Helvetica Neue"/>
              </a:rPr>
              <a:t>Repeatability (Same team, same experimental setup):</a:t>
            </a:r>
            <a:r>
              <a:t> The measurement can be obtained with stated precision by the same team using the same measurement procedure, the same measuring system, under the same operating conditions, in the same location on multiple trials. For computational experiments, this means that a researcher can reliably repeat her own computation.</a:t>
            </a:r>
          </a:p>
          <a:p>
            <a:pPr lvl="1" marL="731774" indent="-425450" defTabSz="550425">
              <a:spcBef>
                <a:spcPts val="3900"/>
              </a:spcBef>
              <a:defRPr sz="3350"/>
            </a:pPr>
            <a:r>
              <a:rPr b="1">
                <a:latin typeface="Helvetica Neue"/>
                <a:ea typeface="Helvetica Neue"/>
                <a:cs typeface="Helvetica Neue"/>
                <a:sym typeface="Helvetica Neue"/>
              </a:rPr>
              <a:t>Replicability (Different team, same experimental setup):</a:t>
            </a:r>
            <a:r>
              <a:t> The measurement can be obtained with stated precision by a different team using the same measurement procedure, the same measuring system, under the same operating conditions, in the same or a different location on multiple trials. For computational experiments, this means that an independent group can obtain the same result using the author's own artifacts.</a:t>
            </a:r>
          </a:p>
          <a:p>
            <a:pPr lvl="1" marL="731774" indent="-425450" defTabSz="550425">
              <a:spcBef>
                <a:spcPts val="3900"/>
              </a:spcBef>
              <a:defRPr sz="3350"/>
            </a:pPr>
            <a:r>
              <a:rPr b="1">
                <a:latin typeface="Helvetica Neue"/>
                <a:ea typeface="Helvetica Neue"/>
                <a:cs typeface="Helvetica Neue"/>
                <a:sym typeface="Helvetica Neue"/>
              </a:rPr>
              <a:t>Reproducibility (Different team, different experimental setup):</a:t>
            </a:r>
            <a:r>
              <a:t> The measurement can be obtained with stated precision by a different team, a different measuring system, in a different location on multiple trials. For computational experiments, this means that an independent group can obtain the same result using artifacts which they develop completely independently.</a:t>
            </a:r>
          </a:p>
        </p:txBody>
      </p:sp>
      <p:sp>
        <p:nvSpPr>
          <p:cNvPr id="286" name="Plesser HE. Reproducibility vs. Replicability: A Brief History of a Confused Terminology. Front Neuroinform. Frontiers Media SA; 2017;11:1309."/>
          <p:cNvSpPr txBox="1"/>
          <p:nvPr/>
        </p:nvSpPr>
        <p:spPr>
          <a:xfrm>
            <a:off x="2665031" y="12875473"/>
            <a:ext cx="18768188"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Plesser HE. Reproducibility vs. Replicability: A Brief History of a Confused Terminology. Front Neuroinform. Frontiers Media SA; 2017;11:1309.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Reproducibility Crisis"/>
          <p:cNvSpPr txBox="1"/>
          <p:nvPr>
            <p:ph type="title"/>
          </p:nvPr>
        </p:nvSpPr>
        <p:spPr>
          <a:prstGeom prst="rect">
            <a:avLst/>
          </a:prstGeom>
        </p:spPr>
        <p:txBody>
          <a:bodyPr/>
          <a:lstStyle/>
          <a:p>
            <a:pPr/>
            <a:r>
              <a:t>Reproducibility Crisis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oes artifact access on demand work?"/>
          <p:cNvSpPr txBox="1"/>
          <p:nvPr>
            <p:ph type="title"/>
          </p:nvPr>
        </p:nvSpPr>
        <p:spPr>
          <a:prstGeom prst="rect">
            <a:avLst/>
          </a:prstGeom>
        </p:spPr>
        <p:txBody>
          <a:bodyPr/>
          <a:lstStyle/>
          <a:p>
            <a:pPr/>
            <a:r>
              <a:t>Does artifact access on demand work?</a:t>
            </a:r>
          </a:p>
        </p:txBody>
      </p:sp>
      <p:sp>
        <p:nvSpPr>
          <p:cNvPr id="291" name="February 11, 2011:…"/>
          <p:cNvSpPr txBox="1"/>
          <p:nvPr>
            <p:ph type="body" idx="1"/>
          </p:nvPr>
        </p:nvSpPr>
        <p:spPr>
          <a:prstGeom prst="rect">
            <a:avLst/>
          </a:prstGeom>
        </p:spPr>
        <p:txBody>
          <a:bodyPr/>
          <a:lstStyle/>
          <a:p>
            <a:pPr marL="584200" indent="-584200" defTabSz="755808">
              <a:spcBef>
                <a:spcPts val="5400"/>
              </a:spcBef>
              <a:defRPr sz="4600"/>
            </a:pPr>
            <a:r>
              <a:t>February 11, 2011: </a:t>
            </a:r>
          </a:p>
          <a:p>
            <a:pPr lvl="1" marL="1004824" indent="-584200" defTabSz="755808">
              <a:spcBef>
                <a:spcPts val="5400"/>
              </a:spcBef>
              <a:defRPr sz="4600"/>
            </a:pPr>
            <a:r>
              <a:t>“</a:t>
            </a:r>
            <a:r>
              <a:rPr b="1">
                <a:latin typeface="Helvetica Neue"/>
                <a:ea typeface="Helvetica Neue"/>
                <a:cs typeface="Helvetica Neue"/>
                <a:sym typeface="Helvetica Neue"/>
              </a:rPr>
              <a:t>All data</a:t>
            </a:r>
            <a:r>
              <a:t> necessary to understand, assess, and extend the conclusions of the manuscript must be available to any reader of Science. </a:t>
            </a:r>
            <a:r>
              <a:rPr b="1">
                <a:latin typeface="Helvetica Neue"/>
                <a:ea typeface="Helvetica Neue"/>
                <a:cs typeface="Helvetica Neue"/>
                <a:sym typeface="Helvetica Neue"/>
              </a:rPr>
              <a:t>All computer codes</a:t>
            </a:r>
            <a:r>
              <a:t> involved in the creation or analysis of data </a:t>
            </a:r>
            <a:r>
              <a:rPr b="1">
                <a:latin typeface="Helvetica Neue"/>
                <a:ea typeface="Helvetica Neue"/>
                <a:cs typeface="Helvetica Neue"/>
                <a:sym typeface="Helvetica Neue"/>
              </a:rPr>
              <a:t>must also be available to any reader of Science</a:t>
            </a:r>
            <a:r>
              <a:t>. After publication, </a:t>
            </a:r>
            <a:r>
              <a:rPr b="1">
                <a:latin typeface="Helvetica Neue"/>
                <a:ea typeface="Helvetica Neue"/>
                <a:cs typeface="Helvetica Neue"/>
                <a:sym typeface="Helvetica Neue"/>
              </a:rPr>
              <a:t>all reasonable requests for data and materials must be fulfilled</a:t>
            </a:r>
            <a:r>
              <a:t>....”</a:t>
            </a:r>
          </a:p>
          <a:p>
            <a:pPr marL="584200" indent="-584200" defTabSz="755808">
              <a:spcBef>
                <a:spcPts val="5400"/>
              </a:spcBef>
              <a:defRPr sz="4600"/>
            </a:pPr>
            <a:r>
              <a:t>Survey of publications in Science Magazine from Feb 11, 2011 to June 29, 2012 inclusive.</a:t>
            </a:r>
          </a:p>
          <a:p>
            <a:pPr marL="584200" indent="-584200" defTabSz="755808">
              <a:spcBef>
                <a:spcPts val="5400"/>
              </a:spcBef>
              <a:defRPr sz="4600"/>
            </a:pPr>
            <a:r>
              <a:t>Obtained a random sample of 204 scientific articles with computational findings. Asked for data and code!</a:t>
            </a:r>
          </a:p>
        </p:txBody>
      </p:sp>
      <p:sp>
        <p:nvSpPr>
          <p:cNvPr id="292" name="Stodden V, Seiler J, Ma Z. An empirical analysis of journal policy effectiveness for computational reproducibility. Proc Natl Acad Sci USA. 2018 Mar 13;115(11):2584–9."/>
          <p:cNvSpPr txBox="1"/>
          <p:nvPr/>
        </p:nvSpPr>
        <p:spPr>
          <a:xfrm>
            <a:off x="1065630" y="13083140"/>
            <a:ext cx="22252740" cy="5023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Response"/>
          <p:cNvSpPr txBox="1"/>
          <p:nvPr>
            <p:ph type="title"/>
          </p:nvPr>
        </p:nvSpPr>
        <p:spPr>
          <a:prstGeom prst="rect">
            <a:avLst/>
          </a:prstGeom>
        </p:spPr>
        <p:txBody>
          <a:bodyPr/>
          <a:lstStyle/>
          <a:p>
            <a:pPr/>
            <a:r>
              <a:t>Response</a:t>
            </a:r>
          </a:p>
        </p:txBody>
      </p:sp>
      <p:sp>
        <p:nvSpPr>
          <p:cNvPr id="295" name="Response.........................................................% of Total No response..............................................................26% Email bounced............................................................2% Impossible to share.....................................................2% Refusal to share..........................................................7% Contact to another person.........................................11% Asks for reasons........................................................11% Unfulfilled promise to follow up....................................3% Direct back to SOM.....................................................3% Shared data and code...............................................36% Total.........................................................................100%…"/>
          <p:cNvSpPr txBox="1"/>
          <p:nvPr>
            <p:ph type="body" idx="1"/>
          </p:nvPr>
        </p:nvSpPr>
        <p:spPr>
          <a:prstGeom prst="rect">
            <a:avLst/>
          </a:prstGeom>
        </p:spPr>
        <p:txBody>
          <a:bodyPr/>
          <a:lstStyle/>
          <a:p>
            <a:pPr/>
            <a:r>
              <a:t>Response.........................................................% of Total</a:t>
            </a:r>
            <a:br/>
            <a:r>
              <a:t>No response..............................................................26%</a:t>
            </a:r>
            <a:br/>
            <a:r>
              <a:t>Email bounced............................................................2%</a:t>
            </a:r>
            <a:br/>
            <a:r>
              <a:t>Impossible to share.....................................................2%</a:t>
            </a:r>
            <a:br/>
            <a:r>
              <a:t>Refusal to share..........................................................7%</a:t>
            </a:r>
            <a:br/>
            <a:r>
              <a:t>Contact to another person.........................................11%</a:t>
            </a:r>
            <a:br/>
            <a:r>
              <a:t>Asks for reasons........................................................11%</a:t>
            </a:r>
            <a:br/>
            <a:r>
              <a:t>Unfulfilled promise to follow up....................................3%</a:t>
            </a:r>
            <a:br/>
            <a:r>
              <a:t>Direct back to SOM.....................................................3%</a:t>
            </a:r>
            <a:br/>
            <a:r>
              <a:t>Shared data and code...............................................36%</a:t>
            </a:r>
            <a:br/>
            <a:r>
              <a:t>Total.........................................................................100%</a:t>
            </a:r>
          </a:p>
          <a:p>
            <a:pPr marL="0" indent="0" algn="ctr">
              <a:spcBef>
                <a:spcPts val="0"/>
              </a:spcBef>
              <a:buSzTx/>
              <a:buFontTx/>
              <a:buNone/>
              <a:defRPr>
                <a:solidFill>
                  <a:srgbClr val="000000"/>
                </a:solidFill>
              </a:defRPr>
            </a:pPr>
            <a:r>
              <a:t>24 articles provided direct access to code/data.</a:t>
            </a:r>
          </a:p>
        </p:txBody>
      </p:sp>
      <p:sp>
        <p:nvSpPr>
          <p:cNvPr id="296"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800px-Justus_Sustermans_-_Portrait_of_Galileo_Galilei,_1636.jpg" descr="800px-Justus_Sustermans_-_Portrait_of_Galileo_Galilei,_1636.jpg"/>
          <p:cNvPicPr>
            <a:picLocks noChangeAspect="1"/>
          </p:cNvPicPr>
          <p:nvPr>
            <p:ph type="pic" idx="13"/>
          </p:nvPr>
        </p:nvPicPr>
        <p:blipFill>
          <a:blip r:embed="rId2">
            <a:extLst/>
          </a:blip>
          <a:srcRect l="7666" t="0" r="7666" b="0"/>
          <a:stretch>
            <a:fillRect/>
          </a:stretch>
        </p:blipFill>
        <p:spPr>
          <a:xfrm>
            <a:off x="12192000" y="0"/>
            <a:ext cx="9144001" cy="13716000"/>
          </a:xfrm>
          <a:prstGeom prst="rect">
            <a:avLst/>
          </a:prstGeom>
        </p:spPr>
      </p:pic>
      <p:sp>
        <p:nvSpPr>
          <p:cNvPr id="140" name="Scientific Method, 1600s"/>
          <p:cNvSpPr txBox="1"/>
          <p:nvPr>
            <p:ph type="title"/>
          </p:nvPr>
        </p:nvSpPr>
        <p:spPr>
          <a:prstGeom prst="rect">
            <a:avLst/>
          </a:prstGeom>
        </p:spPr>
        <p:txBody>
          <a:bodyPr/>
          <a:lstStyle/>
          <a:p>
            <a:pPr/>
            <a:r>
              <a:t>Scientific Method, 1600s</a:t>
            </a:r>
          </a:p>
        </p:txBody>
      </p:sp>
      <p:sp>
        <p:nvSpPr>
          <p:cNvPr id="141" name="&quot;Galileo’s overarching contribution to modern science was his systematic development, implementation, and description of a scientific method predicated on evidence-based research&quot;"/>
          <p:cNvSpPr txBox="1"/>
          <p:nvPr>
            <p:ph type="body" sz="half" idx="1"/>
          </p:nvPr>
        </p:nvSpPr>
        <p:spPr>
          <a:prstGeom prst="rect">
            <a:avLst/>
          </a:prstGeom>
        </p:spPr>
        <p:txBody>
          <a:bodyPr/>
          <a:lstStyle/>
          <a:p>
            <a:pPr/>
            <a:r>
              <a:t>"Galileo’s overarching contribution to modern science was his systematic development, implementation, and description of a scientific method predicated on evidence-based research"</a:t>
            </a:r>
          </a:p>
        </p:txBody>
      </p:sp>
      <p:sp>
        <p:nvSpPr>
          <p:cNvPr id="142" name="https://www.onlineeducation.com/features/galileo-galilei"/>
          <p:cNvSpPr txBox="1"/>
          <p:nvPr/>
        </p:nvSpPr>
        <p:spPr>
          <a:xfrm>
            <a:off x="3680008" y="13196942"/>
            <a:ext cx="7477787"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https://www.onlineeducation.com/features/galileo-galilei</a:t>
            </a:r>
          </a:p>
        </p:txBody>
      </p:sp>
      <p:sp>
        <p:nvSpPr>
          <p:cNvPr id="143" name="Wikipedia"/>
          <p:cNvSpPr txBox="1"/>
          <p:nvPr/>
        </p:nvSpPr>
        <p:spPr>
          <a:xfrm>
            <a:off x="15308024" y="13004881"/>
            <a:ext cx="2804796"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Wikipedia</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omputational Replication Rates"/>
          <p:cNvSpPr txBox="1"/>
          <p:nvPr>
            <p:ph type="title"/>
          </p:nvPr>
        </p:nvSpPr>
        <p:spPr>
          <a:prstGeom prst="rect">
            <a:avLst/>
          </a:prstGeom>
        </p:spPr>
        <p:txBody>
          <a:bodyPr/>
          <a:lstStyle/>
          <a:p>
            <a:pPr/>
            <a:r>
              <a:t>Computational Replication Rates </a:t>
            </a:r>
          </a:p>
        </p:txBody>
      </p:sp>
      <p:sp>
        <p:nvSpPr>
          <p:cNvPr id="299" name="We were able to obtain data and code from the authors of 89 articles in our sample of 204,…"/>
          <p:cNvSpPr txBox="1"/>
          <p:nvPr>
            <p:ph type="body" idx="1"/>
          </p:nvPr>
        </p:nvSpPr>
        <p:spPr>
          <a:prstGeom prst="rect">
            <a:avLst/>
          </a:prstGeom>
        </p:spPr>
        <p:txBody>
          <a:bodyPr/>
          <a:lstStyle/>
          <a:p>
            <a:pPr/>
            <a:r>
              <a:t>We were able to obtain data and code from the authors of 89 articles in our sample of 204, </a:t>
            </a:r>
          </a:p>
          <a:p>
            <a:pPr lvl="1"/>
            <a:r>
              <a:t>overall </a:t>
            </a:r>
            <a:r>
              <a:rPr b="1">
                <a:latin typeface="Helvetica Neue"/>
                <a:ea typeface="Helvetica Neue"/>
                <a:cs typeface="Helvetica Neue"/>
                <a:sym typeface="Helvetica Neue"/>
              </a:rPr>
              <a:t>artifact recovery</a:t>
            </a:r>
            <a:r>
              <a:t> rate estimate: </a:t>
            </a:r>
            <a:r>
              <a:rPr b="1">
                <a:latin typeface="Helvetica Neue"/>
                <a:ea typeface="Helvetica Neue"/>
                <a:cs typeface="Helvetica Neue"/>
                <a:sym typeface="Helvetica Neue"/>
              </a:rPr>
              <a:t>44%</a:t>
            </a:r>
            <a:r>
              <a:t> with 95% confidence interval [0.36, 0.50]</a:t>
            </a:r>
          </a:p>
          <a:p>
            <a:pPr/>
            <a:r>
              <a:t>Of the 56 potentially reproducible articles, we randomly choose 22 to attempt replication, and all but one provided enough information that we were able to reproduce their computational findings. </a:t>
            </a:r>
          </a:p>
          <a:p>
            <a:pPr lvl="1"/>
            <a:r>
              <a:t>overall </a:t>
            </a:r>
            <a:r>
              <a:rPr b="1">
                <a:latin typeface="Helvetica Neue"/>
                <a:ea typeface="Helvetica Neue"/>
                <a:cs typeface="Helvetica Neue"/>
                <a:sym typeface="Helvetica Neue"/>
              </a:rPr>
              <a:t>computational reproducibility</a:t>
            </a:r>
            <a:r>
              <a:t> estimate: </a:t>
            </a:r>
            <a:r>
              <a:rPr b="1">
                <a:latin typeface="Helvetica Neue"/>
                <a:ea typeface="Helvetica Neue"/>
                <a:cs typeface="Helvetica Neue"/>
                <a:sym typeface="Helvetica Neue"/>
              </a:rPr>
              <a:t>26%</a:t>
            </a:r>
            <a:r>
              <a:t> with 95% confidence interval [0.20, 0.32] </a:t>
            </a:r>
          </a:p>
        </p:txBody>
      </p:sp>
      <p:sp>
        <p:nvSpPr>
          <p:cNvPr id="300"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Barriers to Data and Code Sharing in Computational Science"/>
          <p:cNvSpPr txBox="1"/>
          <p:nvPr>
            <p:ph type="title"/>
          </p:nvPr>
        </p:nvSpPr>
        <p:spPr>
          <a:prstGeom prst="rect">
            <a:avLst/>
          </a:prstGeom>
        </p:spPr>
        <p:txBody>
          <a:bodyPr/>
          <a:lstStyle/>
          <a:p>
            <a:pPr/>
            <a:r>
              <a:t>Barriers to Data and Code Sharing in Computational Science</a:t>
            </a:r>
          </a:p>
        </p:txBody>
      </p:sp>
      <p:sp>
        <p:nvSpPr>
          <p:cNvPr id="303" name="There appeared to be some confusion among authors, some of whom seemed to be unaware of Science’s data and code sharing requirement. We can most easily demonstrate this with some anonymized author responses that highlight some of the barriers to sharing they perceived:…"/>
          <p:cNvSpPr txBox="1"/>
          <p:nvPr>
            <p:ph type="body" idx="1"/>
          </p:nvPr>
        </p:nvSpPr>
        <p:spPr>
          <a:prstGeom prst="rect">
            <a:avLst/>
          </a:prstGeom>
        </p:spPr>
        <p:txBody>
          <a:bodyPr/>
          <a:lstStyle/>
          <a:p>
            <a:pPr marL="476250" indent="-476250" defTabSz="616148">
              <a:spcBef>
                <a:spcPts val="4400"/>
              </a:spcBef>
              <a:defRPr sz="3750"/>
            </a:pPr>
            <a:r>
              <a:t>There appeared to be some confusion among authors, some of whom seemed to be </a:t>
            </a:r>
            <a:r>
              <a:rPr b="1">
                <a:latin typeface="Helvetica Neue"/>
                <a:ea typeface="Helvetica Neue"/>
                <a:cs typeface="Helvetica Neue"/>
                <a:sym typeface="Helvetica Neue"/>
              </a:rPr>
              <a:t>unaware of </a:t>
            </a:r>
            <a:r>
              <a:rPr b="1" i="1">
                <a:latin typeface="Helvetica Neue"/>
                <a:ea typeface="Helvetica Neue"/>
                <a:cs typeface="Helvetica Neue"/>
                <a:sym typeface="Helvetica Neue"/>
              </a:rPr>
              <a:t>Science’s</a:t>
            </a:r>
            <a:r>
              <a:rPr b="1">
                <a:latin typeface="Helvetica Neue"/>
                <a:ea typeface="Helvetica Neue"/>
                <a:cs typeface="Helvetica Neue"/>
                <a:sym typeface="Helvetica Neue"/>
              </a:rPr>
              <a:t> data and code sharing requirement</a:t>
            </a:r>
            <a:r>
              <a:t>. We can most easily demonstrate this with some anonymized author responses that highlight some of the barriers to sharing they perceived: </a:t>
            </a:r>
          </a:p>
          <a:p>
            <a:pPr lvl="1" marL="819150" indent="-476250" defTabSz="616148">
              <a:spcBef>
                <a:spcPts val="4400"/>
              </a:spcBef>
              <a:defRPr sz="3750"/>
            </a:pPr>
            <a:r>
              <a:t>When you approach a PI for the source codes and raw data, you better explain who you are, whom you work for, why you need the data and what you are going to do with it. </a:t>
            </a:r>
          </a:p>
          <a:p>
            <a:pPr lvl="1" marL="819150" indent="-476250" defTabSz="616148">
              <a:spcBef>
                <a:spcPts val="4400"/>
              </a:spcBef>
              <a:defRPr sz="3750"/>
            </a:pPr>
            <a:r>
              <a:t>I have to say that this is a very unusual request without any explanation! Please ask your supervisor to send me an email with a detailed, and I mean detailed, explanation. </a:t>
            </a:r>
          </a:p>
          <a:p>
            <a:pPr lvl="1" marL="819150" indent="-476250" defTabSz="616148">
              <a:spcBef>
                <a:spcPts val="4400"/>
              </a:spcBef>
              <a:defRPr sz="3750"/>
            </a:pPr>
            <a:r>
              <a:t>The data files remains our property and are not deposited for free access. Please, let me know the purpose you want to get the file and we will see how we can help you. </a:t>
            </a:r>
          </a:p>
          <a:p>
            <a:pPr lvl="1" marL="819150" indent="-476250" defTabSz="616148">
              <a:spcBef>
                <a:spcPts val="4400"/>
              </a:spcBef>
              <a:defRPr sz="3750"/>
            </a:pPr>
            <a:r>
              <a:t>We do not typically share our internal data or code with people outside our collaboration.</a:t>
            </a:r>
          </a:p>
        </p:txBody>
      </p:sp>
      <p:sp>
        <p:nvSpPr>
          <p:cNvPr id="304"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Barriers to Data and Code Sharing in Computational Science"/>
          <p:cNvSpPr txBox="1"/>
          <p:nvPr>
            <p:ph type="title"/>
          </p:nvPr>
        </p:nvSpPr>
        <p:spPr>
          <a:prstGeom prst="rect">
            <a:avLst/>
          </a:prstGeom>
        </p:spPr>
        <p:txBody>
          <a:bodyPr/>
          <a:lstStyle/>
          <a:p>
            <a:pPr/>
            <a:r>
              <a:t>Barriers to Data and Code Sharing in Computational Science</a:t>
            </a:r>
          </a:p>
        </p:txBody>
      </p:sp>
      <p:sp>
        <p:nvSpPr>
          <p:cNvPr id="307" name="The code we wrote is the accumulated product of years of effort by [redacted] and myself. Also, the data we processed was collected painstakingly over a long period by collaborators, and so we will need to ask permission from them too.…"/>
          <p:cNvSpPr txBox="1"/>
          <p:nvPr>
            <p:ph type="body" idx="1"/>
          </p:nvPr>
        </p:nvSpPr>
        <p:spPr>
          <a:prstGeom prst="rect">
            <a:avLst/>
          </a:prstGeom>
        </p:spPr>
        <p:txBody>
          <a:bodyPr/>
          <a:lstStyle/>
          <a:p>
            <a:pPr lvl="1" marL="862838" indent="-501650" defTabSz="649009">
              <a:spcBef>
                <a:spcPts val="4600"/>
              </a:spcBef>
              <a:defRPr sz="3950"/>
            </a:pPr>
            <a:r>
              <a:t>The code we wrote is the accumulated product of years of effort by [redacted] and myself. Also, the data we processed was collected painstakingly over a long period by collaborators, and so we will need to ask permission from them too. </a:t>
            </a:r>
          </a:p>
          <a:p>
            <a:pPr lvl="1" marL="862838" indent="-501650" defTabSz="649009">
              <a:spcBef>
                <a:spcPts val="4600"/>
              </a:spcBef>
              <a:defRPr sz="3950"/>
            </a:pPr>
            <a:r>
              <a:t>Normally we do not provide this kind of information to people we do not know. It might be that you want to check the data analysis, and that might be of some use to us, but only if you publish your findings while properly referring to us. </a:t>
            </a:r>
          </a:p>
          <a:p>
            <a:pPr lvl="1" marL="862838" indent="-501650" defTabSz="649009">
              <a:spcBef>
                <a:spcPts val="4600"/>
              </a:spcBef>
              <a:defRPr sz="3950"/>
            </a:pPr>
            <a:r>
              <a:t>Thank you for your interest in our paper. For the [redacted] calculations I used my own code, and there is no public version of this code, which could be downloaded. Since this code is not very user-friendly and is under constant development I prefer not to share this code.</a:t>
            </a:r>
          </a:p>
          <a:p>
            <a:pPr lvl="1" marL="862838" indent="-501650" defTabSz="649009">
              <a:spcBef>
                <a:spcPts val="4600"/>
              </a:spcBef>
              <a:defRPr sz="3950"/>
            </a:pPr>
            <a:r>
              <a:t>I’m sorry, but our computer code was not written with an eye toward distributing for other people to use. The codes are not documented</a:t>
            </a:r>
          </a:p>
        </p:txBody>
      </p:sp>
      <p:sp>
        <p:nvSpPr>
          <p:cNvPr id="308"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Reproducible Science Survey"/>
          <p:cNvSpPr txBox="1"/>
          <p:nvPr>
            <p:ph type="title"/>
          </p:nvPr>
        </p:nvSpPr>
        <p:spPr>
          <a:prstGeom prst="rect">
            <a:avLst/>
          </a:prstGeom>
        </p:spPr>
        <p:txBody>
          <a:bodyPr/>
          <a:lstStyle/>
          <a:p>
            <a:pPr/>
            <a:r>
              <a:t>Reproducible Science Survey</a:t>
            </a:r>
          </a:p>
        </p:txBody>
      </p:sp>
      <p:sp>
        <p:nvSpPr>
          <p:cNvPr id="311" name="https://www.nature.com/news/1-500-scientists-lift-the-lid-on-reproducibility-1.19970"/>
          <p:cNvSpPr txBox="1"/>
          <p:nvPr>
            <p:ph type="body" idx="1"/>
          </p:nvPr>
        </p:nvSpPr>
        <p:spPr>
          <a:prstGeom prst="rect">
            <a:avLst/>
          </a:prstGeom>
        </p:spPr>
        <p:txBody>
          <a:bodyPr/>
          <a:lstStyle/>
          <a:p>
            <a:pPr/>
            <a:r>
              <a:t>https://www.nature.com/news/1-500-scientists-lift-the-lid-on-reproducibility-1.19970</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prstGeom prst="rect">
            <a:avLst/>
          </a:prstGeom>
        </p:spPr>
        <p:txBody>
          <a:bodyPr/>
          <a:lstStyle/>
          <a:p>
            <a:pPr/>
            <a:r>
              <a:t>FAIR Data Principles</a:t>
            </a:r>
          </a:p>
        </p:txBody>
      </p:sp>
      <p:sp>
        <p:nvSpPr>
          <p:cNvPr id="314" name="Content Placeholder 2"/>
          <p:cNvSpPr txBox="1"/>
          <p:nvPr>
            <p:ph type="body" idx="1"/>
          </p:nvPr>
        </p:nvSpPr>
        <p:spPr>
          <a:prstGeom prst="rect">
            <a:avLst/>
          </a:prstGeom>
        </p:spPr>
        <p:txBody>
          <a:bodyPr/>
          <a:lstStyle/>
          <a:p>
            <a:pPr/>
            <a:r>
              <a:t>Urgent need to improve the infrastructure supporting the reuse of scholarly data</a:t>
            </a:r>
          </a:p>
          <a:p>
            <a:pPr/>
            <a:r>
              <a:t>FIND</a:t>
            </a:r>
          </a:p>
          <a:p>
            <a:pPr lvl="1"/>
            <a:r>
              <a:t>Findability</a:t>
            </a:r>
          </a:p>
          <a:p>
            <a:pPr lvl="1"/>
            <a:r>
              <a:t>Accessibility</a:t>
            </a:r>
          </a:p>
          <a:p>
            <a:pPr lvl="1"/>
            <a:r>
              <a:t>Interoperability</a:t>
            </a:r>
          </a:p>
          <a:p>
            <a:pPr lvl="1"/>
            <a:r>
              <a:t>Reusability</a:t>
            </a:r>
          </a:p>
        </p:txBody>
      </p:sp>
      <p:sp>
        <p:nvSpPr>
          <p:cNvPr id="315" name="Wilkinson MD, et al. The FAIR Guiding Principles for scientific data management and stewardship. Scientific Data 2016 3. Nature Publishing Group; 2016 Mar 15;3:160018."/>
          <p:cNvSpPr txBox="1"/>
          <p:nvPr/>
        </p:nvSpPr>
        <p:spPr>
          <a:xfrm>
            <a:off x="866940" y="12852219"/>
            <a:ext cx="22650121"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Wilkinson MD, et al. The FAIR Guiding Principles for scientific data management and stewardship. Scientific Data 2016 3. Nature Publishing Group; 2016 Mar 15;3:160018.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itle 1"/>
          <p:cNvSpPr txBox="1"/>
          <p:nvPr>
            <p:ph type="title"/>
          </p:nvPr>
        </p:nvSpPr>
        <p:spPr>
          <a:prstGeom prst="rect">
            <a:avLst/>
          </a:prstGeom>
        </p:spPr>
        <p:txBody>
          <a:bodyPr/>
          <a:lstStyle/>
          <a:p>
            <a:pPr/>
            <a:r>
              <a:t>What can I do now?</a:t>
            </a:r>
          </a:p>
        </p:txBody>
      </p:sp>
      <p:sp>
        <p:nvSpPr>
          <p:cNvPr id="318" name="Content Placeholder 2"/>
          <p:cNvSpPr txBox="1"/>
          <p:nvPr>
            <p:ph type="body" idx="1"/>
          </p:nvPr>
        </p:nvSpPr>
        <p:spPr>
          <a:prstGeom prst="rect">
            <a:avLst/>
          </a:prstGeom>
        </p:spPr>
        <p:txBody>
          <a:bodyPr/>
          <a:lstStyle/>
          <a:p>
            <a:pPr marL="342900" indent="-342900" defTabSz="443626">
              <a:spcBef>
                <a:spcPts val="3100"/>
              </a:spcBef>
              <a:defRPr sz="2700"/>
            </a:pPr>
            <a:r>
              <a:t>Engaging in open science need not require a long-term commitment or intensive effort. There are a number of practices and resolutions that researchers can </a:t>
            </a:r>
            <a:r>
              <a:rPr b="1">
                <a:latin typeface="Helvetica Neue"/>
                <a:ea typeface="Helvetica Neue"/>
                <a:cs typeface="Helvetica Neue"/>
                <a:sym typeface="Helvetica Neue"/>
              </a:rPr>
              <a:t>adopt with very little effort</a:t>
            </a:r>
            <a:r>
              <a:t> that can help advance the overall open science cause while simultaneously benefiting the individual researcher. </a:t>
            </a:r>
          </a:p>
          <a:p>
            <a:pPr marL="342900" indent="-342900" defTabSz="443626">
              <a:spcBef>
                <a:spcPts val="3100"/>
              </a:spcBef>
              <a:defRPr sz="2700"/>
            </a:pPr>
            <a:r>
              <a:rPr b="1">
                <a:latin typeface="Helvetica Neue"/>
                <a:ea typeface="Helvetica Neue"/>
                <a:cs typeface="Helvetica Neue"/>
                <a:sym typeface="Helvetica Neue"/>
              </a:rPr>
              <a:t>Post free copies of previously published articles in a public repository</a:t>
            </a:r>
            <a:r>
              <a:t>. Over 70% of publishers allow researchers to post an author version of their manuscript online, typically 6-12 months after publication. </a:t>
            </a:r>
          </a:p>
          <a:p>
            <a:pPr marL="342900" indent="-342900" defTabSz="443626">
              <a:spcBef>
                <a:spcPts val="3100"/>
              </a:spcBef>
              <a:defRPr sz="2700"/>
            </a:pPr>
            <a:r>
              <a:rPr b="1">
                <a:latin typeface="Helvetica Neue"/>
                <a:ea typeface="Helvetica Neue"/>
                <a:cs typeface="Helvetica Neue"/>
                <a:sym typeface="Helvetica Neue"/>
              </a:rPr>
              <a:t>Deposit preprints</a:t>
            </a:r>
            <a:r>
              <a:t> of all manuscripts in publicly accessible repositories as soon as possible – ideally prior to, and no later than, the initial journal submission. </a:t>
            </a:r>
          </a:p>
          <a:p>
            <a:pPr marL="342900" indent="-342900" defTabSz="443626">
              <a:spcBef>
                <a:spcPts val="3100"/>
              </a:spcBef>
              <a:defRPr sz="2700"/>
            </a:pPr>
            <a:r>
              <a:rPr b="1">
                <a:latin typeface="Helvetica Neue"/>
                <a:ea typeface="Helvetica Neue"/>
                <a:cs typeface="Helvetica Neue"/>
                <a:sym typeface="Helvetica Neue"/>
              </a:rPr>
              <a:t>Publish in Open Access venues whenever possible</a:t>
            </a:r>
            <a:r>
              <a:t>. As discussed, this need not mean forgoing traditional subscription-based journals, as many traditional journals offer the option to pay an additional charge to make one’s article openly accessible. </a:t>
            </a:r>
          </a:p>
          <a:p>
            <a:pPr marL="342900" indent="-342900" defTabSz="443626">
              <a:spcBef>
                <a:spcPts val="3100"/>
              </a:spcBef>
              <a:defRPr sz="2700"/>
            </a:pPr>
            <a:r>
              <a:rPr b="1">
                <a:latin typeface="Helvetica Neue"/>
                <a:ea typeface="Helvetica Neue"/>
                <a:cs typeface="Helvetica Neue"/>
                <a:sym typeface="Helvetica Neue"/>
              </a:rPr>
              <a:t>Publicly share data and materials via a trusted repository</a:t>
            </a:r>
            <a:r>
              <a:t>. Whenever it is feasible, the data, materials, and analysis code used to generate the findings reported in one’s manuscripts should be shared. Many journals already require authors to share data upon request as a condition of publication; pro-actively sharing data can be significantly more efficient, and offers a variety of other benefits. </a:t>
            </a:r>
          </a:p>
          <a:p>
            <a:pPr marL="342900" indent="-342900" defTabSz="443626">
              <a:spcBef>
                <a:spcPts val="3100"/>
              </a:spcBef>
              <a:defRPr sz="2700"/>
            </a:pPr>
            <a:r>
              <a:rPr b="1">
                <a:latin typeface="Helvetica Neue"/>
                <a:ea typeface="Helvetica Neue"/>
                <a:cs typeface="Helvetica Neue"/>
                <a:sym typeface="Helvetica Neue"/>
              </a:rPr>
              <a:t>Preregister studies</a:t>
            </a:r>
            <a:r>
              <a:t>. Publicly preregistering one’s experimental design and analysis plan in advance of data collection is an effective means of minimizing bias and enhancing credibility. Since the preregistration document(s) can be written in a form similar to a Methods section, the additional effort required for preregistration is often minimal. </a:t>
            </a:r>
          </a:p>
        </p:txBody>
      </p:sp>
      <p:sp>
        <p:nvSpPr>
          <p:cNvPr id="319" name="McKiernan EC, Bourne PE, Brown CT, Buck S, Kenall A, Lin J, et al. How open science helps researchers succeed. eLife. 2016 Jul 7;5:372."/>
          <p:cNvSpPr txBox="1"/>
          <p:nvPr/>
        </p:nvSpPr>
        <p:spPr>
          <a:xfrm>
            <a:off x="2589126" y="12732598"/>
            <a:ext cx="18527092"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McKiernan EC, Bourne PE, Brown CT, Buck S, Kenall A, Lin J, et al. How open science helps researchers succeed. eLife. 2016 Jul 7;5:372.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reproducibility and rigor at NIH"/>
          <p:cNvSpPr txBox="1"/>
          <p:nvPr>
            <p:ph type="title"/>
          </p:nvPr>
        </p:nvSpPr>
        <p:spPr>
          <a:prstGeom prst="rect">
            <a:avLst/>
          </a:prstGeom>
        </p:spPr>
        <p:txBody>
          <a:bodyPr/>
          <a:lstStyle/>
          <a:p>
            <a:pPr/>
            <a:r>
              <a:t>reproducibility and rigor at NIH</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prstGeom prst="rect">
            <a:avLst/>
          </a:prstGeom>
        </p:spPr>
        <p:txBody>
          <a:bodyPr/>
          <a:lstStyle/>
          <a:p>
            <a:pPr/>
            <a:r>
              <a:t>Reproducibility and Rigor at NIH</a:t>
            </a:r>
          </a:p>
        </p:txBody>
      </p:sp>
      <p:sp>
        <p:nvSpPr>
          <p:cNvPr id="324" name="Content Placeholder 2"/>
          <p:cNvSpPr txBox="1"/>
          <p:nvPr>
            <p:ph type="body" idx="1"/>
          </p:nvPr>
        </p:nvSpPr>
        <p:spPr>
          <a:prstGeom prst="rect">
            <a:avLst/>
          </a:prstGeom>
        </p:spPr>
        <p:txBody>
          <a:bodyPr/>
          <a:lstStyle/>
          <a:p>
            <a:pPr marL="552450" indent="-552450" defTabSz="714732">
              <a:spcBef>
                <a:spcPts val="5100"/>
              </a:spcBef>
              <a:defRPr sz="4350"/>
            </a:pPr>
            <a:r>
              <a:t>Two of the cornerstones of science advancement are </a:t>
            </a:r>
            <a:r>
              <a:rPr b="1">
                <a:latin typeface="Helvetica Neue"/>
                <a:ea typeface="Helvetica Neue"/>
                <a:cs typeface="Helvetica Neue"/>
                <a:sym typeface="Helvetica Neue"/>
              </a:rPr>
              <a:t>rigor</a:t>
            </a:r>
            <a:r>
              <a:t> in designing and performing scientific research and the ability to </a:t>
            </a:r>
            <a:r>
              <a:rPr b="1">
                <a:latin typeface="Helvetica Neue"/>
                <a:ea typeface="Helvetica Neue"/>
                <a:cs typeface="Helvetica Neue"/>
                <a:sym typeface="Helvetica Neue"/>
              </a:rPr>
              <a:t>reproduce</a:t>
            </a:r>
            <a:r>
              <a:t> biomedical research findings. </a:t>
            </a:r>
          </a:p>
          <a:p>
            <a:pPr marL="552450" indent="-552450" defTabSz="714732">
              <a:spcBef>
                <a:spcPts val="5100"/>
              </a:spcBef>
              <a:defRPr sz="4350"/>
            </a:pPr>
            <a:r>
              <a:t>The application of </a:t>
            </a:r>
            <a:r>
              <a:rPr b="1">
                <a:latin typeface="Helvetica Neue"/>
                <a:ea typeface="Helvetica Neue"/>
                <a:cs typeface="Helvetica Neue"/>
                <a:sym typeface="Helvetica Neue"/>
              </a:rPr>
              <a:t>rigor</a:t>
            </a:r>
            <a:r>
              <a:t> ensures </a:t>
            </a:r>
            <a:r>
              <a:rPr b="1">
                <a:latin typeface="Helvetica Neue"/>
                <a:ea typeface="Helvetica Neue"/>
                <a:cs typeface="Helvetica Neue"/>
                <a:sym typeface="Helvetica Neue"/>
              </a:rPr>
              <a:t>robust and unbiased experimental design, methodology, analysis, interpretation, and reporting of results</a:t>
            </a:r>
            <a:r>
              <a:t>. </a:t>
            </a:r>
          </a:p>
          <a:p>
            <a:pPr marL="552450" indent="-552450" defTabSz="714732">
              <a:spcBef>
                <a:spcPts val="5100"/>
              </a:spcBef>
              <a:defRPr sz="4350"/>
            </a:pPr>
            <a:r>
              <a:t>When a result can be </a:t>
            </a:r>
            <a:r>
              <a:rPr b="1">
                <a:latin typeface="Helvetica Neue"/>
                <a:ea typeface="Helvetica Neue"/>
                <a:cs typeface="Helvetica Neue"/>
                <a:sym typeface="Helvetica Neue"/>
              </a:rPr>
              <a:t>reproduced</a:t>
            </a:r>
            <a:r>
              <a:t> by multiple scientists, it </a:t>
            </a:r>
            <a:r>
              <a:rPr b="1">
                <a:latin typeface="Helvetica Neue"/>
                <a:ea typeface="Helvetica Neue"/>
                <a:cs typeface="Helvetica Neue"/>
                <a:sym typeface="Helvetica Neue"/>
              </a:rPr>
              <a:t>validates</a:t>
            </a:r>
            <a:r>
              <a:t> the original results and </a:t>
            </a:r>
            <a:r>
              <a:rPr b="1">
                <a:latin typeface="Helvetica Neue"/>
                <a:ea typeface="Helvetica Neue"/>
                <a:cs typeface="Helvetica Neue"/>
                <a:sym typeface="Helvetica Neue"/>
              </a:rPr>
              <a:t>readiness to progress to the next phase of research</a:t>
            </a:r>
            <a:r>
              <a:t>. </a:t>
            </a:r>
          </a:p>
          <a:p>
            <a:pPr marL="552450" indent="-552450" defTabSz="714732">
              <a:spcBef>
                <a:spcPts val="5100"/>
              </a:spcBef>
              <a:defRPr sz="4350"/>
            </a:pPr>
            <a:r>
              <a:t>This is </a:t>
            </a:r>
            <a:r>
              <a:rPr b="1">
                <a:latin typeface="Helvetica Neue"/>
                <a:ea typeface="Helvetica Neue"/>
                <a:cs typeface="Helvetica Neue"/>
                <a:sym typeface="Helvetica Neue"/>
              </a:rPr>
              <a:t>especially important for clinical trials</a:t>
            </a:r>
            <a:r>
              <a:t> in humans, which are built on studies that have demonstrated a particular effect or outcome.</a:t>
            </a:r>
          </a:p>
          <a:p>
            <a:pPr marL="552450" indent="-552450" defTabSz="714732">
              <a:spcBef>
                <a:spcPts val="5100"/>
              </a:spcBef>
              <a:defRPr sz="4350"/>
            </a:pPr>
            <a:r>
              <a:rPr u="sng">
                <a:hlinkClick r:id="rId2" invalidUrl="" action="" tgtFrame="" tooltip="" history="1" highlightClick="0" endSnd="0"/>
              </a:rPr>
              <a:t>https://www.nih.gov/research-training/rigor-reproducibility</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prstGeom prst="rect">
            <a:avLst/>
          </a:prstGeom>
        </p:spPr>
        <p:txBody>
          <a:bodyPr/>
          <a:lstStyle/>
          <a:p>
            <a:pPr/>
            <a:r>
              <a:t>Reproducibility and Rigor at NIH</a:t>
            </a:r>
          </a:p>
        </p:txBody>
      </p:sp>
      <p:sp>
        <p:nvSpPr>
          <p:cNvPr id="327" name="Content Placeholder 2"/>
          <p:cNvSpPr txBox="1"/>
          <p:nvPr>
            <p:ph type="body" idx="1"/>
          </p:nvPr>
        </p:nvSpPr>
        <p:spPr>
          <a:prstGeom prst="rect">
            <a:avLst/>
          </a:prstGeom>
        </p:spPr>
        <p:txBody>
          <a:bodyPr/>
          <a:lstStyle/>
          <a:p>
            <a:pPr marL="450850" indent="-450850" defTabSz="583287">
              <a:spcBef>
                <a:spcPts val="4100"/>
              </a:spcBef>
              <a:defRPr sz="3550"/>
            </a:pPr>
            <a:r>
              <a:t>NIH developed four video modules with accompanying discussion materials that focus on integral components of reproducibility and rigor in the research endeavor, such as bias, blinding, and exclusion criteria. These are not comprehensive training modules. They may serve as a foundation upon which to build further education, training, and discussion.</a:t>
            </a:r>
          </a:p>
          <a:p>
            <a:pPr lvl="1" marL="775461" indent="-450850" defTabSz="583287">
              <a:spcBef>
                <a:spcPts val="4100"/>
              </a:spcBef>
              <a:defRPr sz="3550"/>
            </a:pPr>
            <a:r>
              <a:t>Module 1: Lack of Transparency</a:t>
            </a:r>
          </a:p>
          <a:p>
            <a:pPr lvl="1" marL="775461" indent="-450850" defTabSz="583287">
              <a:spcBef>
                <a:spcPts val="4100"/>
              </a:spcBef>
              <a:defRPr sz="3550"/>
            </a:pPr>
            <a:r>
              <a:t>Module 2: Blinding and Randomization</a:t>
            </a:r>
          </a:p>
          <a:p>
            <a:pPr lvl="1" marL="775461" indent="-450850" defTabSz="583287">
              <a:spcBef>
                <a:spcPts val="4100"/>
              </a:spcBef>
              <a:defRPr sz="3550"/>
            </a:pPr>
            <a:r>
              <a:t>Module 3: Biological and Technical Replicates</a:t>
            </a:r>
          </a:p>
          <a:p>
            <a:pPr lvl="1" marL="775461" indent="-450850" defTabSz="583287">
              <a:spcBef>
                <a:spcPts val="4100"/>
              </a:spcBef>
              <a:defRPr sz="3550"/>
            </a:pPr>
            <a:r>
              <a:t>Module 4: Sample Size, Outliers, and Exclusion Criteria</a:t>
            </a:r>
          </a:p>
          <a:p>
            <a:pPr marL="450850" indent="-450850" defTabSz="583287">
              <a:spcBef>
                <a:spcPts val="4100"/>
              </a:spcBef>
              <a:defRPr sz="3550"/>
            </a:pPr>
            <a:r>
              <a:rPr>
                <a:hlinkClick r:id="rId2" invalidUrl="" action="" tgtFrame="" tooltip="" history="1" highlightClick="0" endSnd="0"/>
              </a:rPr>
              <a:t>NIGMS Clearinghouse for Training Modules to Enhance Data Reproducibility</a:t>
            </a:r>
            <a:r>
              <a:t> </a:t>
            </a:r>
          </a:p>
          <a:p>
            <a:pPr lvl="1" marL="775461" indent="-450850" defTabSz="583287">
              <a:spcBef>
                <a:spcPts val="4100"/>
              </a:spcBef>
              <a:defRPr sz="3550"/>
            </a:pPr>
            <a:r>
              <a:t>www.nigms.nih.gov/training/pages/clearinghouse-for-training-modules-to-enhance-data-reproducibility.aspx</a:t>
            </a:r>
          </a:p>
        </p:txBody>
      </p:sp>
      <p:sp>
        <p:nvSpPr>
          <p:cNvPr id="328" name="https://www.nih.gov/research-training/rigor-reproducibility/training"/>
          <p:cNvSpPr txBox="1"/>
          <p:nvPr/>
        </p:nvSpPr>
        <p:spPr>
          <a:xfrm>
            <a:off x="7817904" y="12852219"/>
            <a:ext cx="8748192"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https://www.nih.gov/research-training/rigor-reproducibility/training</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itle 1"/>
          <p:cNvSpPr txBox="1"/>
          <p:nvPr>
            <p:ph type="title"/>
          </p:nvPr>
        </p:nvSpPr>
        <p:spPr>
          <a:prstGeom prst="rect">
            <a:avLst/>
          </a:prstGeom>
        </p:spPr>
        <p:txBody>
          <a:bodyPr/>
          <a:lstStyle/>
          <a:p>
            <a:pPr/>
            <a:r>
              <a:t>reproducibility and rigor at NIH</a:t>
            </a:r>
          </a:p>
        </p:txBody>
      </p:sp>
      <p:sp>
        <p:nvSpPr>
          <p:cNvPr id="331" name="Content Placeholder 2"/>
          <p:cNvSpPr txBox="1"/>
          <p:nvPr>
            <p:ph type="body" idx="1"/>
          </p:nvPr>
        </p:nvSpPr>
        <p:spPr>
          <a:prstGeom prst="rect">
            <a:avLst/>
          </a:prstGeom>
        </p:spPr>
        <p:txBody>
          <a:bodyPr/>
          <a:lstStyle/>
          <a:p>
            <a:pPr marL="387350" indent="-387350" defTabSz="501134">
              <a:spcBef>
                <a:spcPts val="3600"/>
              </a:spcBef>
              <a:defRPr sz="3050"/>
            </a:pPr>
            <a:r>
              <a:t>The NIH Office of Disease Prevention developed a free, seven-part, </a:t>
            </a:r>
            <a:r>
              <a:rPr>
                <a:hlinkClick r:id="rId2" invalidUrl="" action="" tgtFrame="" tooltip="" history="1" highlightClick="0" endSnd="0"/>
              </a:rPr>
              <a:t>online course</a:t>
            </a:r>
            <a:r>
              <a:t> that provides a detailed guide to designing and analyzing group-randomized trials (GRTs). The course includes video presentations, slide sets, suggested reading materials, and guided activities.</a:t>
            </a:r>
          </a:p>
          <a:p>
            <a:pPr lvl="1" marL="666242" indent="-387350" defTabSz="501134">
              <a:spcBef>
                <a:spcPts val="3600"/>
              </a:spcBef>
              <a:defRPr sz="3050"/>
            </a:pPr>
            <a:r>
              <a:t>Part 1: Introduction and Overview</a:t>
            </a:r>
          </a:p>
          <a:p>
            <a:pPr lvl="1" marL="666242" indent="-387350" defTabSz="501134">
              <a:spcBef>
                <a:spcPts val="3600"/>
              </a:spcBef>
              <a:defRPr sz="3050"/>
            </a:pPr>
            <a:r>
              <a:t>Part 2: Designing the Trial</a:t>
            </a:r>
          </a:p>
          <a:p>
            <a:pPr lvl="1" marL="666242" indent="-387350" defTabSz="501134">
              <a:spcBef>
                <a:spcPts val="3600"/>
              </a:spcBef>
              <a:defRPr sz="3050"/>
            </a:pPr>
            <a:r>
              <a:t>Part 3: Analysis Approaches</a:t>
            </a:r>
          </a:p>
          <a:p>
            <a:pPr lvl="1" marL="666242" indent="-387350" defTabSz="501134">
              <a:spcBef>
                <a:spcPts val="3600"/>
              </a:spcBef>
              <a:defRPr sz="3050"/>
            </a:pPr>
            <a:r>
              <a:t>Part 4: Power and Sample Size</a:t>
            </a:r>
          </a:p>
          <a:p>
            <a:pPr lvl="1" marL="666242" indent="-387350" defTabSz="501134">
              <a:spcBef>
                <a:spcPts val="3600"/>
              </a:spcBef>
              <a:defRPr sz="3050"/>
            </a:pPr>
            <a:r>
              <a:t>Part 5: Examples</a:t>
            </a:r>
          </a:p>
          <a:p>
            <a:pPr lvl="1" marL="666242" indent="-387350" defTabSz="501134">
              <a:spcBef>
                <a:spcPts val="3600"/>
              </a:spcBef>
              <a:defRPr sz="3050"/>
            </a:pPr>
            <a:r>
              <a:t>Part 6: Review of Recent Practices</a:t>
            </a:r>
          </a:p>
          <a:p>
            <a:pPr lvl="1" marL="666242" indent="-387350" defTabSz="501134">
              <a:spcBef>
                <a:spcPts val="3600"/>
              </a:spcBef>
              <a:defRPr sz="3050"/>
            </a:pPr>
            <a:r>
              <a:t>Part 7: Alternative Designs</a:t>
            </a:r>
          </a:p>
          <a:p>
            <a:pPr marL="387350" indent="-387350" defTabSz="501134">
              <a:spcBef>
                <a:spcPts val="3600"/>
              </a:spcBef>
              <a:defRPr sz="3050"/>
            </a:pPr>
            <a:r>
              <a:rPr u="sng">
                <a:hlinkClick r:id="rId3" invalidUrl="" action="" tgtFrame="" tooltip="" history="1" highlightClick="0" endSnd="0"/>
              </a:rPr>
              <a:t>https://prevention.nih.gov/education-training/pragmatic-and-group-randomized-trials-public-health-and-medicine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Image" descr="Image"/>
          <p:cNvPicPr>
            <a:picLocks noChangeAspect="1"/>
          </p:cNvPicPr>
          <p:nvPr>
            <p:ph type="pic" idx="13"/>
          </p:nvPr>
        </p:nvPicPr>
        <p:blipFill>
          <a:blip r:embed="rId2">
            <a:extLst/>
          </a:blip>
          <a:srcRect l="978" t="2368" r="17947" b="25231"/>
          <a:stretch>
            <a:fillRect/>
          </a:stretch>
        </p:blipFill>
        <p:spPr>
          <a:xfrm>
            <a:off x="16013906" y="6500812"/>
            <a:ext cx="4607720" cy="5429251"/>
          </a:xfrm>
          <a:prstGeom prst="rect">
            <a:avLst/>
          </a:prstGeom>
        </p:spPr>
      </p:pic>
      <p:pic>
        <p:nvPicPr>
          <p:cNvPr id="146" name="Screen Shot 2018-09-20 at 12.38.37 PM.png" descr="Screen Shot 2018-09-20 at 12.38.37 PM.png"/>
          <p:cNvPicPr>
            <a:picLocks noChangeAspect="1"/>
          </p:cNvPicPr>
          <p:nvPr>
            <p:ph type="pic" idx="14"/>
          </p:nvPr>
        </p:nvPicPr>
        <p:blipFill>
          <a:blip r:embed="rId3">
            <a:extLst/>
          </a:blip>
          <a:srcRect l="36116" t="8859" r="16125" b="2325"/>
          <a:stretch>
            <a:fillRect/>
          </a:stretch>
        </p:blipFill>
        <p:spPr>
          <a:xfrm>
            <a:off x="16013905" y="714375"/>
            <a:ext cx="4607720" cy="5339954"/>
          </a:xfrm>
          <a:prstGeom prst="rect">
            <a:avLst/>
          </a:prstGeom>
        </p:spPr>
      </p:pic>
      <p:pic>
        <p:nvPicPr>
          <p:cNvPr id="147" name="Screen Shot 2018-09-20 at 12.39.25 PM.png" descr="Screen Shot 2018-09-20 at 12.39.25 PM.png"/>
          <p:cNvPicPr>
            <a:picLocks noChangeAspect="1"/>
          </p:cNvPicPr>
          <p:nvPr>
            <p:ph type="pic" idx="15"/>
          </p:nvPr>
        </p:nvPicPr>
        <p:blipFill>
          <a:blip r:embed="rId4">
            <a:extLst/>
          </a:blip>
          <a:srcRect l="36757" t="9087" r="27983" b="37937"/>
          <a:stretch>
            <a:fillRect/>
          </a:stretch>
        </p:blipFill>
        <p:spPr>
          <a:prstGeom prst="rect">
            <a:avLst/>
          </a:prstGeom>
        </p:spPr>
      </p:pic>
      <p:sp>
        <p:nvSpPr>
          <p:cNvPr id="148" name="The beginnings of Scientific Literature...anyone wanna right a manuscript in Latin?"/>
          <p:cNvSpPr txBox="1"/>
          <p:nvPr>
            <p:ph type="body" sz="quarter" idx="1"/>
          </p:nvPr>
        </p:nvSpPr>
        <p:spPr>
          <a:prstGeom prst="rect">
            <a:avLst/>
          </a:prstGeom>
        </p:spPr>
        <p:txBody>
          <a:bodyPr/>
          <a:lstStyle/>
          <a:p>
            <a:pPr/>
            <a:r>
              <a:t>The beginnings of Scientific Literature...anyone wanna right a manuscript in Latin?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itle 1"/>
          <p:cNvSpPr txBox="1"/>
          <p:nvPr>
            <p:ph type="title"/>
          </p:nvPr>
        </p:nvSpPr>
        <p:spPr>
          <a:prstGeom prst="rect">
            <a:avLst/>
          </a:prstGeom>
        </p:spPr>
        <p:txBody>
          <a:bodyPr/>
          <a:lstStyle/>
          <a:p>
            <a:pPr lvl="1"/>
            <a:r>
              <a:t>reproducibility and rigor at NIH - Grants</a:t>
            </a:r>
          </a:p>
        </p:txBody>
      </p:sp>
      <p:sp>
        <p:nvSpPr>
          <p:cNvPr id="334" name="Content Placeholder 2"/>
          <p:cNvSpPr txBox="1"/>
          <p:nvPr>
            <p:ph type="body" idx="1"/>
          </p:nvPr>
        </p:nvSpPr>
        <p:spPr>
          <a:prstGeom prst="rect">
            <a:avLst/>
          </a:prstGeom>
        </p:spPr>
        <p:txBody>
          <a:bodyPr/>
          <a:lstStyle/>
          <a:p>
            <a:pPr marL="533400" indent="-533400" defTabSz="690086">
              <a:spcBef>
                <a:spcPts val="4900"/>
              </a:spcBef>
              <a:defRPr sz="4200"/>
            </a:pPr>
            <a:r>
              <a:t>The NIH strives to exemplify and promote the highest level of scientific integrity, public accountability, and social responsibility in the conduct of science. Updates to grant applications instructions and review language are intended to:   </a:t>
            </a:r>
          </a:p>
          <a:p>
            <a:pPr lvl="1" marL="917447" indent="-533400" defTabSz="690086">
              <a:spcBef>
                <a:spcPts val="4900"/>
              </a:spcBef>
              <a:defRPr sz="4200"/>
            </a:pPr>
            <a:r>
              <a:t>clarify long-standing expectations to ensure that NIH is funding the best and most rigorous science,</a:t>
            </a:r>
          </a:p>
          <a:p>
            <a:pPr lvl="1" marL="917447" indent="-533400" defTabSz="690086">
              <a:spcBef>
                <a:spcPts val="4900"/>
              </a:spcBef>
              <a:defRPr sz="4200"/>
            </a:pPr>
            <a:r>
              <a:t>highlight the need for applicants to describe details that may have been previously overlooked,</a:t>
            </a:r>
          </a:p>
          <a:p>
            <a:pPr lvl="1" marL="917447" indent="-533400" defTabSz="690086">
              <a:spcBef>
                <a:spcPts val="4900"/>
              </a:spcBef>
              <a:defRPr sz="4200"/>
            </a:pPr>
            <a:r>
              <a:t>highlight the need for reviewers to consider such details in their reviews through updated review language, and</a:t>
            </a:r>
          </a:p>
          <a:p>
            <a:pPr lvl="1" marL="917447" indent="-533400" defTabSz="690086">
              <a:spcBef>
                <a:spcPts val="4900"/>
              </a:spcBef>
              <a:defRPr sz="4200"/>
            </a:pPr>
            <a:r>
              <a:t>minimize additional burden.</a:t>
            </a:r>
          </a:p>
        </p:txBody>
      </p:sp>
      <p:sp>
        <p:nvSpPr>
          <p:cNvPr id="335" name="https://grants.nih.gov/reproducibility/index.htm"/>
          <p:cNvSpPr txBox="1"/>
          <p:nvPr/>
        </p:nvSpPr>
        <p:spPr>
          <a:xfrm>
            <a:off x="9054934" y="12779033"/>
            <a:ext cx="627413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https://grants.nih.gov/reproducibility/index.htm</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le 1"/>
          <p:cNvSpPr txBox="1"/>
          <p:nvPr>
            <p:ph type="title"/>
          </p:nvPr>
        </p:nvSpPr>
        <p:spPr>
          <a:prstGeom prst="rect">
            <a:avLst/>
          </a:prstGeom>
        </p:spPr>
        <p:txBody>
          <a:bodyPr/>
          <a:lstStyle/>
          <a:p>
            <a:pPr/>
            <a:r>
              <a:t>Tools You Will be Using During this Workshop</a:t>
            </a:r>
          </a:p>
        </p:txBody>
      </p:sp>
      <p:sp>
        <p:nvSpPr>
          <p:cNvPr id="338" name="Content Placeholder 2"/>
          <p:cNvSpPr txBox="1"/>
          <p:nvPr>
            <p:ph type="body" idx="1"/>
          </p:nvPr>
        </p:nvSpPr>
        <p:spPr>
          <a:prstGeom prst="rect">
            <a:avLst/>
          </a:prstGeom>
        </p:spPr>
        <p:txBody>
          <a:bodyPr/>
          <a:lstStyle/>
          <a:p>
            <a:pPr/>
            <a:r>
              <a:t>Jupyter notebooks</a:t>
            </a:r>
          </a:p>
          <a:p>
            <a:pPr lvl="1"/>
            <a:r>
              <a:rPr u="sng">
                <a:hlinkClick r:id="rId2" invalidUrl="" action="" tgtFrame="" tooltip="" history="1" highlightClick="0" endSnd="0"/>
              </a:rPr>
              <a:t>http://nbviewer.jupyter.org/gist/pschloss/9815766/notebook.ipynb</a:t>
            </a:r>
          </a:p>
          <a:p>
            <a:pPr/>
            <a:r>
              <a:t>Version control with git</a:t>
            </a:r>
          </a:p>
          <a:p>
            <a:pPr/>
            <a:r>
              <a:t>Containers with Docker</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NIAID Bioinformatics Portal"/>
          <p:cNvSpPr txBox="1"/>
          <p:nvPr>
            <p:ph type="title"/>
          </p:nvPr>
        </p:nvSpPr>
        <p:spPr>
          <a:prstGeom prst="rect">
            <a:avLst/>
          </a:prstGeom>
        </p:spPr>
        <p:txBody>
          <a:bodyPr/>
          <a:lstStyle/>
          <a:p>
            <a:pPr/>
            <a:r>
              <a:t>NIAID Bioinformatics Portal</a:t>
            </a:r>
          </a:p>
        </p:txBody>
      </p:sp>
      <p:sp>
        <p:nvSpPr>
          <p:cNvPr id="341" name="https://bioinformatics.niaid.nih.gov"/>
          <p:cNvSpPr txBox="1"/>
          <p:nvPr>
            <p:ph type="body" idx="1"/>
          </p:nvPr>
        </p:nvSpPr>
        <p:spPr>
          <a:prstGeom prst="rect">
            <a:avLst/>
          </a:prstGeom>
        </p:spPr>
        <p:txBody>
          <a:bodyPr/>
          <a:lstStyle/>
          <a:p>
            <a:pPr/>
            <a:r>
              <a:t>https://bioinformatics.niaid.nih.gov</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he Carpentries Reproducible Science Curriculum"/>
          <p:cNvSpPr txBox="1"/>
          <p:nvPr>
            <p:ph type="title"/>
          </p:nvPr>
        </p:nvSpPr>
        <p:spPr>
          <a:prstGeom prst="rect">
            <a:avLst/>
          </a:prstGeom>
        </p:spPr>
        <p:txBody>
          <a:bodyPr/>
          <a:lstStyle/>
          <a:p>
            <a:pPr/>
            <a:r>
              <a:t>The Carpentries Reproducible Science Curriculum</a:t>
            </a:r>
          </a:p>
        </p:txBody>
      </p:sp>
      <p:sp>
        <p:nvSpPr>
          <p:cNvPr id="344" name="https://github.com/Reproducible-Science-Curriculum"/>
          <p:cNvSpPr txBox="1"/>
          <p:nvPr>
            <p:ph type="body" idx="1"/>
          </p:nvPr>
        </p:nvSpPr>
        <p:spPr>
          <a:prstGeom prst="rect">
            <a:avLst/>
          </a:prstGeom>
        </p:spPr>
        <p:txBody>
          <a:bodyPr/>
          <a:lstStyle/>
          <a:p>
            <a:pPr/>
            <a:r>
              <a:t>https://github.com/Reproducible-Science-Curriculum</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Resources"/>
          <p:cNvSpPr txBox="1"/>
          <p:nvPr>
            <p:ph type="title"/>
          </p:nvPr>
        </p:nvSpPr>
        <p:spPr>
          <a:prstGeom prst="rect">
            <a:avLst/>
          </a:prstGeom>
        </p:spPr>
        <p:txBody>
          <a:bodyPr/>
          <a:lstStyle/>
          <a:p>
            <a:pPr/>
            <a:r>
              <a:t>Resources</a:t>
            </a:r>
          </a:p>
        </p:txBody>
      </p:sp>
      <p:sp>
        <p:nvSpPr>
          <p:cNvPr id="347" name="Open Science Publishing…"/>
          <p:cNvSpPr txBox="1"/>
          <p:nvPr>
            <p:ph type="body" idx="1"/>
          </p:nvPr>
        </p:nvSpPr>
        <p:spPr>
          <a:prstGeom prst="rect">
            <a:avLst/>
          </a:prstGeom>
        </p:spPr>
        <p:txBody>
          <a:bodyPr/>
          <a:lstStyle/>
          <a:p>
            <a:pPr/>
            <a:r>
              <a:t>Open Science Publishing</a:t>
            </a:r>
          </a:p>
          <a:p>
            <a:pPr lvl="1"/>
            <a:r>
              <a:t>Journal of Open Source Software - </a:t>
            </a:r>
            <a:r>
              <a:rPr>
                <a:hlinkClick r:id="rId2" invalidUrl="" action="" tgtFrame="" tooltip="" history="1" highlightClick="0" endSnd="0"/>
              </a:rPr>
              <a:t>http://joss.theoj.org</a:t>
            </a:r>
          </a:p>
          <a:p>
            <a:pPr lvl="1"/>
            <a:r>
              <a:t>Journal of Open Research Software - </a:t>
            </a:r>
            <a:r>
              <a:rPr>
                <a:hlinkClick r:id="rId3" invalidUrl="" action="" tgtFrame="" tooltip="" history="1" highlightClick="0" endSnd="0"/>
              </a:rPr>
              <a:t>https://openresearchsoftware.metajnl.com</a:t>
            </a:r>
          </a:p>
          <a:p>
            <a:pPr/>
            <a:r>
              <a:t>Handbook</a:t>
            </a:r>
          </a:p>
          <a:p>
            <a:pPr lvl="1"/>
            <a:r>
              <a:t>https://open-science-training-handbook.gitbook.io/book/</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Resources, Courses"/>
          <p:cNvSpPr txBox="1"/>
          <p:nvPr>
            <p:ph type="title"/>
          </p:nvPr>
        </p:nvSpPr>
        <p:spPr>
          <a:prstGeom prst="rect">
            <a:avLst/>
          </a:prstGeom>
        </p:spPr>
        <p:txBody>
          <a:bodyPr/>
          <a:lstStyle/>
          <a:p>
            <a:pPr/>
            <a:r>
              <a:t>Resources, Courses</a:t>
            </a:r>
          </a:p>
        </p:txBody>
      </p:sp>
      <p:sp>
        <p:nvSpPr>
          <p:cNvPr id="350" name="EdX, https://www.edx.org/course/open-science-sharing-your-research-with-the-world…"/>
          <p:cNvSpPr txBox="1"/>
          <p:nvPr>
            <p:ph type="body" idx="1"/>
          </p:nvPr>
        </p:nvSpPr>
        <p:spPr>
          <a:prstGeom prst="rect">
            <a:avLst/>
          </a:prstGeom>
        </p:spPr>
        <p:txBody>
          <a:bodyPr/>
          <a:lstStyle/>
          <a:p>
            <a:pPr/>
            <a:r>
              <a:t>EdX, </a:t>
            </a:r>
            <a:r>
              <a:rPr u="sng">
                <a:hlinkClick r:id="rId2" invalidUrl="" action="" tgtFrame="" tooltip="" history="1" highlightClick="0" endSnd="0"/>
              </a:rPr>
              <a:t>https://www.edx.org/course/open-science-sharing-your-research-with-the-world</a:t>
            </a:r>
          </a:p>
          <a:p>
            <a:pPr/>
            <a:r>
              <a:t>FOSTER, </a:t>
            </a:r>
            <a:r>
              <a:rPr u="sng">
                <a:hlinkClick r:id="rId3" invalidUrl="" action="" tgtFrame="" tooltip="" history="1" highlightClick="0" endSnd="0"/>
              </a:rPr>
              <a:t>https://www.fosteropenscience.eu/courses</a:t>
            </a:r>
          </a:p>
          <a:p>
            <a:pPr/>
            <a:r>
              <a:t>Roger Peng, Coursera, https://www.coursera.org/learn/reproducible-research</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sources, Data Sharing"/>
          <p:cNvSpPr txBox="1"/>
          <p:nvPr>
            <p:ph type="title"/>
          </p:nvPr>
        </p:nvSpPr>
        <p:spPr>
          <a:prstGeom prst="rect">
            <a:avLst/>
          </a:prstGeom>
        </p:spPr>
        <p:txBody>
          <a:bodyPr/>
          <a:lstStyle/>
          <a:p>
            <a:pPr/>
            <a:r>
              <a:t>Resources, Data Sharing</a:t>
            </a:r>
          </a:p>
        </p:txBody>
      </p:sp>
      <p:sp>
        <p:nvSpPr>
          <p:cNvPr id="353" name="Data Citation Synthesis Group: Joint Declaration of Data Citation Principles. Martone M. (ed.) San Diego CA: FORCE11; 2014 https://doi.org/10.25490/a97f-egyk…"/>
          <p:cNvSpPr txBox="1"/>
          <p:nvPr>
            <p:ph type="body" idx="1"/>
          </p:nvPr>
        </p:nvSpPr>
        <p:spPr>
          <a:prstGeom prst="rect">
            <a:avLst/>
          </a:prstGeom>
        </p:spPr>
        <p:txBody>
          <a:bodyPr/>
          <a:lstStyle/>
          <a:p>
            <a:pPr/>
            <a:r>
              <a:t>Data Citation Synthesis Group: </a:t>
            </a:r>
            <a:r>
              <a:rPr i="1">
                <a:latin typeface="Helvetica Neue"/>
                <a:ea typeface="Helvetica Neue"/>
                <a:cs typeface="Helvetica Neue"/>
                <a:sym typeface="Helvetica Neue"/>
              </a:rPr>
              <a:t>Joint Declaration of Data Citation Principles</a:t>
            </a:r>
            <a:r>
              <a:t>. Martone M. (ed.) San Diego CA: FORCE11; 2014 </a:t>
            </a:r>
            <a:r>
              <a:rPr>
                <a:solidFill>
                  <a:srgbClr val="1A5C81"/>
                </a:solidFill>
                <a:hlinkClick r:id="rId2" invalidUrl="" action="" tgtFrame="" tooltip="" history="1" highlightClick="0" endSnd="0"/>
              </a:rPr>
              <a:t>https://doi.org/10.25490/a97f-egyk</a:t>
            </a:r>
          </a:p>
          <a:p>
            <a:pPr/>
            <a:r>
              <a:t>https://github.com/saverkamp/beyond-open-data/blob/master/DataGuide.md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Robert_Boyle_0001.jpg" descr="Robert_Boyle_0001.jpg"/>
          <p:cNvPicPr>
            <a:picLocks noChangeAspect="1"/>
          </p:cNvPicPr>
          <p:nvPr>
            <p:ph type="pic" idx="13"/>
          </p:nvPr>
        </p:nvPicPr>
        <p:blipFill>
          <a:blip r:embed="rId2">
            <a:extLst/>
          </a:blip>
          <a:srcRect l="7743" t="0" r="7743" b="0"/>
          <a:stretch>
            <a:fillRect/>
          </a:stretch>
        </p:blipFill>
        <p:spPr>
          <a:xfrm>
            <a:off x="12192000" y="0"/>
            <a:ext cx="9144001" cy="13716000"/>
          </a:xfrm>
          <a:prstGeom prst="rect">
            <a:avLst/>
          </a:prstGeom>
        </p:spPr>
      </p:pic>
      <p:sp>
        <p:nvSpPr>
          <p:cNvPr id="151" name="Skepticism, 1660's"/>
          <p:cNvSpPr txBox="1"/>
          <p:nvPr>
            <p:ph type="title"/>
          </p:nvPr>
        </p:nvSpPr>
        <p:spPr>
          <a:prstGeom prst="rect">
            <a:avLst/>
          </a:prstGeom>
        </p:spPr>
        <p:txBody>
          <a:bodyPr/>
          <a:lstStyle/>
          <a:p>
            <a:pPr/>
            <a:r>
              <a:t>Skepticism, 1660's</a:t>
            </a:r>
          </a:p>
        </p:txBody>
      </p:sp>
      <p:sp>
        <p:nvSpPr>
          <p:cNvPr id="152" name="Skepticism and Boyle’s Idea for Scientific Communication…"/>
          <p:cNvSpPr txBox="1"/>
          <p:nvPr>
            <p:ph type="body" sz="half" idx="1"/>
          </p:nvPr>
        </p:nvSpPr>
        <p:spPr>
          <a:prstGeom prst="rect">
            <a:avLst/>
          </a:prstGeom>
        </p:spPr>
        <p:txBody>
          <a:bodyPr/>
          <a:lstStyle/>
          <a:p>
            <a:pPr/>
            <a:r>
              <a:t>Skepticism and Boyle’s Idea for Scientific Communication </a:t>
            </a:r>
          </a:p>
          <a:p>
            <a:pPr lvl="1"/>
            <a:r>
              <a:t>Skepticism interpreted to mean claims can be independently verified, which requires transparency of the research process in publications. </a:t>
            </a:r>
          </a:p>
          <a:p>
            <a:pPr lvl="1"/>
            <a:r>
              <a:t>Standards established by Transactions of the Royal Society in the 1660’s (Robert Boyle). </a:t>
            </a:r>
          </a:p>
        </p:txBody>
      </p:sp>
      <p:sp>
        <p:nvSpPr>
          <p:cNvPr id="153" name="Victoria Stodden"/>
          <p:cNvSpPr txBox="1"/>
          <p:nvPr/>
        </p:nvSpPr>
        <p:spPr>
          <a:xfrm>
            <a:off x="3055255" y="13129413"/>
            <a:ext cx="9144000"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Victoria Stodden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Merton’s Scientific Norms (1942)"/>
          <p:cNvSpPr txBox="1"/>
          <p:nvPr>
            <p:ph type="title"/>
          </p:nvPr>
        </p:nvSpPr>
        <p:spPr>
          <a:prstGeom prst="rect">
            <a:avLst/>
          </a:prstGeom>
        </p:spPr>
        <p:txBody>
          <a:bodyPr/>
          <a:lstStyle/>
          <a:p>
            <a:pPr/>
            <a:r>
              <a:t>Merton’s Scientific Norms (1942)</a:t>
            </a:r>
          </a:p>
        </p:txBody>
      </p:sp>
      <p:sp>
        <p:nvSpPr>
          <p:cNvPr id="156" name="In 1942, Robert K. Merton introduced &quot;four sets of institutional imperatives taken to comprise the ethos of modern science:&quot;…"/>
          <p:cNvSpPr txBox="1"/>
          <p:nvPr>
            <p:ph type="body" idx="1"/>
          </p:nvPr>
        </p:nvSpPr>
        <p:spPr>
          <a:prstGeom prst="rect">
            <a:avLst/>
          </a:prstGeom>
        </p:spPr>
        <p:txBody>
          <a:bodyPr/>
          <a:lstStyle/>
          <a:p>
            <a:pPr marL="552450" indent="-552450" defTabSz="714732">
              <a:spcBef>
                <a:spcPts val="5100"/>
              </a:spcBef>
              <a:defRPr sz="4350"/>
            </a:pPr>
            <a:r>
              <a:t>In 1942, </a:t>
            </a:r>
            <a:r>
              <a:rPr>
                <a:solidFill>
                  <a:srgbClr val="0645AD"/>
                </a:solidFill>
                <a:hlinkClick r:id="rId2" invalidUrl="" action="" tgtFrame="" tooltip="" history="1" highlightClick="0" endSnd="0"/>
              </a:rPr>
              <a:t>Robert K. Merton</a:t>
            </a:r>
            <a:r>
              <a:t> introduced "four sets of institutional imperatives taken to comprise the ethos of modern science:"</a:t>
            </a:r>
          </a:p>
          <a:p>
            <a:pPr lvl="1" marL="950213" indent="-552450" defTabSz="714732">
              <a:spcBef>
                <a:spcPts val="5100"/>
              </a:spcBef>
              <a:defRPr sz="4350"/>
            </a:pPr>
            <a:r>
              <a:t>Communalism: scientific results are the common property of the community. </a:t>
            </a:r>
          </a:p>
          <a:p>
            <a:pPr lvl="1" marL="950213" indent="-552450" defTabSz="714732">
              <a:spcBef>
                <a:spcPts val="5100"/>
              </a:spcBef>
              <a:defRPr sz="4350"/>
            </a:pPr>
            <a:r>
              <a:t>Universalism: all scientists can contribute to science regardless of race, nationality, culture, or gender. </a:t>
            </a:r>
          </a:p>
          <a:p>
            <a:pPr lvl="1" marL="950213" indent="-552450" defTabSz="714732">
              <a:spcBef>
                <a:spcPts val="5100"/>
              </a:spcBef>
              <a:defRPr sz="4350"/>
            </a:pPr>
            <a:r>
              <a:t>Disinterestedness: act for the benefit of a common scientific enterprise, rather than for personal gain. </a:t>
            </a:r>
          </a:p>
          <a:p>
            <a:pPr lvl="1" marL="950213" indent="-552450" defTabSz="714732">
              <a:spcBef>
                <a:spcPts val="5100"/>
              </a:spcBef>
              <a:defRPr sz="4350"/>
            </a:pPr>
            <a:r>
              <a:t>Skepticism: scientific claims must be exposed to critical scrutiny before being accepted.</a:t>
            </a:r>
          </a:p>
        </p:txBody>
      </p:sp>
      <p:sp>
        <p:nvSpPr>
          <p:cNvPr id="157" name="Victoria Stodden, Wikipedia"/>
          <p:cNvSpPr txBox="1"/>
          <p:nvPr/>
        </p:nvSpPr>
        <p:spPr>
          <a:xfrm>
            <a:off x="3055255" y="13129413"/>
            <a:ext cx="18273490"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Victoria Stodden, Wikipedia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quot;Bermuda Principles&quot;, 1996"/>
          <p:cNvSpPr txBox="1"/>
          <p:nvPr>
            <p:ph type="title"/>
          </p:nvPr>
        </p:nvSpPr>
        <p:spPr>
          <a:prstGeom prst="rect">
            <a:avLst/>
          </a:prstGeom>
        </p:spPr>
        <p:txBody>
          <a:bodyPr/>
          <a:lstStyle/>
          <a:p>
            <a:pPr/>
            <a:r>
              <a:t>"Bermuda Principles", 1996</a:t>
            </a:r>
          </a:p>
        </p:txBody>
      </p:sp>
      <p:sp>
        <p:nvSpPr>
          <p:cNvPr id="160" name="Human Genome Project…"/>
          <p:cNvSpPr txBox="1"/>
          <p:nvPr>
            <p:ph type="body" idx="1"/>
          </p:nvPr>
        </p:nvSpPr>
        <p:spPr>
          <a:prstGeom prst="rect">
            <a:avLst/>
          </a:prstGeom>
        </p:spPr>
        <p:txBody>
          <a:bodyPr/>
          <a:lstStyle/>
          <a:p>
            <a:pPr marL="577850" indent="-577850" defTabSz="747593">
              <a:spcBef>
                <a:spcPts val="5300"/>
              </a:spcBef>
              <a:defRPr sz="4550"/>
            </a:pPr>
            <a:r>
              <a:t>Human Genome Project</a:t>
            </a:r>
          </a:p>
          <a:p>
            <a:pPr lvl="1" marL="993902" indent="-577850" defTabSz="747593">
              <a:spcBef>
                <a:spcPts val="5300"/>
              </a:spcBef>
              <a:defRPr sz="4550"/>
            </a:pPr>
            <a:r>
              <a:t>Established rapid pre-</a:t>
            </a:r>
            <a:r>
              <a:rPr>
                <a:hlinkClick r:id="rId2" invalidUrl="" action="" tgtFrame="" tooltip="" history="1" highlightClick="0" endSnd="0"/>
              </a:rPr>
              <a:t>publication</a:t>
            </a:r>
            <a:r>
              <a:t> data release as the norm</a:t>
            </a:r>
          </a:p>
          <a:p>
            <a:pPr marL="577850" indent="-577850" defTabSz="747593">
              <a:spcBef>
                <a:spcPts val="5300"/>
              </a:spcBef>
              <a:defRPr sz="4550"/>
            </a:pPr>
            <a:r>
              <a:t>The three principles retained originally were:</a:t>
            </a:r>
          </a:p>
          <a:p>
            <a:pPr lvl="1" marL="993902" indent="-577850" defTabSz="747593">
              <a:spcBef>
                <a:spcPts val="5300"/>
              </a:spcBef>
              <a:defRPr sz="4550"/>
            </a:pPr>
            <a:r>
              <a:t>Automatic release of sequence assemblies larger than 1 kb (preferably within 24 hours)</a:t>
            </a:r>
          </a:p>
          <a:p>
            <a:pPr lvl="1" marL="993902" indent="-577850" defTabSz="747593">
              <a:spcBef>
                <a:spcPts val="5300"/>
              </a:spcBef>
              <a:defRPr sz="4550"/>
            </a:pPr>
            <a:r>
              <a:t>Immediate publication of finished annotated sequences</a:t>
            </a:r>
          </a:p>
          <a:p>
            <a:pPr lvl="1" marL="993902" indent="-577850" defTabSz="747593">
              <a:spcBef>
                <a:spcPts val="5300"/>
              </a:spcBef>
              <a:defRPr sz="4550"/>
            </a:pPr>
            <a:r>
              <a:t>Aim to make the entire sequence freely available in the public domain for both research and development in order to maximize benefits to society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